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4"/>
  </p:sldMasterIdLst>
  <p:notesMasterIdLst>
    <p:notesMasterId r:id="rId18"/>
  </p:notesMasterIdLst>
  <p:sldIdLst>
    <p:sldId id="268" r:id="rId5"/>
    <p:sldId id="276" r:id="rId6"/>
    <p:sldId id="271" r:id="rId7"/>
    <p:sldId id="272" r:id="rId8"/>
    <p:sldId id="273" r:id="rId9"/>
    <p:sldId id="274" r:id="rId10"/>
    <p:sldId id="277" r:id="rId11"/>
    <p:sldId id="278" r:id="rId12"/>
    <p:sldId id="283" r:id="rId13"/>
    <p:sldId id="284" r:id="rId14"/>
    <p:sldId id="285" r:id="rId15"/>
    <p:sldId id="287" r:id="rId16"/>
    <p:sldId id="28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176FF-F5B4-4D45-8779-9F0F455743E8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7FBCA-4BE8-4FB5-91BD-69C6AC6B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3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F3C0-B1FB-42DC-B478-AF84C3CE5C3C}" type="datetime1">
              <a:rPr lang="en-US" smtClean="0"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44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A58D-CE36-42FB-A681-D4975774D88C}" type="datetime1">
              <a:rPr lang="en-US" smtClean="0"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891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E26B-855B-4DB6-BFA6-A35E4D51FCF3}" type="datetime1">
              <a:rPr lang="en-US" smtClean="0"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66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DD5F4-8AF8-46B9-B655-FECF27EF63FD}" type="datetime1">
              <a:rPr lang="en-US" smtClean="0"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810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9408-9C27-42D0-A3E3-2484768A8F22}" type="datetime1">
              <a:rPr lang="en-US" smtClean="0"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785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DC33F-8D7B-46CC-9F59-1A17976147CE}" type="datetime1">
              <a:rPr lang="en-US" smtClean="0"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17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513A-523B-4CD2-9C8B-D457F28F4ABD}" type="datetime1">
              <a:rPr lang="en-US" smtClean="0"/>
              <a:t>7/22/2020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58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548E7-81A7-49BE-B31E-01672C55CDBE}" type="datetime1">
              <a:rPr lang="en-US" smtClean="0"/>
              <a:t>7/22/2020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28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A03C-BA82-4F79-A730-B582D55F1D51}" type="datetime1">
              <a:rPr lang="en-US" smtClean="0"/>
              <a:t>7/22/2020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7FC7-A8BD-4D51-8A8C-57C129BB2ED5}" type="datetime1">
              <a:rPr lang="en-US" smtClean="0"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3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B91B8F2-452F-47BB-A0B0-A22052EA7BBF}" type="datetime1">
              <a:rPr lang="en-US" smtClean="0"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75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FA73F-E3AE-4666-833E-DAC3CC7447FA}" type="datetime1">
              <a:rPr lang="en-US" smtClean="0"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10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 up of pages of a book">
            <a:extLst>
              <a:ext uri="{FF2B5EF4-FFF2-40B4-BE49-F238E27FC236}">
                <a16:creationId xmlns:a16="http://schemas.microsoft.com/office/drawing/2014/main" id="{E8B6E499-B9AF-4C9F-9B5A-1EFCE8B40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40" r="9545"/>
          <a:stretch/>
        </p:blipFill>
        <p:spPr>
          <a:xfrm>
            <a:off x="452761" y="10"/>
            <a:ext cx="564323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E48B8D-7A59-42A4-A61B-B66E6063D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4928" y="758952"/>
            <a:ext cx="4810967" cy="2342057"/>
          </a:xfrm>
        </p:spPr>
        <p:txBody>
          <a:bodyPr>
            <a:normAutofit/>
          </a:bodyPr>
          <a:lstStyle/>
          <a:p>
            <a:r>
              <a:rPr lang="en-US" sz="4800" dirty="0" err="1"/>
              <a:t>Kurikulum</a:t>
            </a:r>
            <a:r>
              <a:rPr lang="en-US" sz="4800" dirty="0"/>
              <a:t> </a:t>
            </a:r>
            <a:r>
              <a:rPr lang="en-US" sz="4800" dirty="0" err="1"/>
              <a:t>kampus</a:t>
            </a:r>
            <a:r>
              <a:rPr lang="en-US" sz="4800" dirty="0"/>
              <a:t> </a:t>
            </a:r>
            <a:r>
              <a:rPr lang="en-US" sz="4800" dirty="0" err="1"/>
              <a:t>merdeka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871044-9D2C-42D1-8B31-E3D6F11C6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688" y="4800600"/>
            <a:ext cx="4653929" cy="16916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DR.  ANINDITYA SRI NUGRAHENI, M.PD </a:t>
            </a:r>
          </a:p>
        </p:txBody>
      </p:sp>
    </p:spTree>
    <p:extLst>
      <p:ext uri="{BB962C8B-B14F-4D97-AF65-F5344CB8AC3E}">
        <p14:creationId xmlns:p14="http://schemas.microsoft.com/office/powerpoint/2010/main" val="3226644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2421" y="274371"/>
            <a:ext cx="11179579" cy="1384096"/>
          </a:xfrm>
          <a:prstGeom prst="rect">
            <a:avLst/>
          </a:prstGeom>
        </p:spPr>
        <p:txBody>
          <a:bodyPr vert="horz" wrap="square" lIns="0" tIns="207009" rIns="0" bIns="0" rtlCol="0">
            <a:spAutoFit/>
          </a:bodyPr>
          <a:lstStyle/>
          <a:p>
            <a:pPr marL="12700" marR="5080" algn="ctr">
              <a:lnSpc>
                <a:spcPts val="4760"/>
              </a:lnSpc>
              <a:spcBef>
                <a:spcPts val="690"/>
              </a:spcBef>
            </a:pPr>
            <a:r>
              <a:rPr spc="195" dirty="0" err="1"/>
              <a:t>Aturan</a:t>
            </a:r>
            <a:r>
              <a:rPr spc="195" dirty="0"/>
              <a:t> </a:t>
            </a:r>
            <a:r>
              <a:rPr spc="180" dirty="0"/>
              <a:t>mata </a:t>
            </a:r>
            <a:r>
              <a:rPr spc="155" dirty="0"/>
              <a:t>kuliah </a:t>
            </a:r>
            <a:r>
              <a:rPr spc="170" dirty="0"/>
              <a:t>penciri</a:t>
            </a:r>
            <a:r>
              <a:rPr spc="-490" dirty="0"/>
              <a:t> </a:t>
            </a:r>
            <a:r>
              <a:rPr spc="145" dirty="0"/>
              <a:t>nasional  </a:t>
            </a:r>
            <a:r>
              <a:rPr spc="155" dirty="0"/>
              <a:t>dan</a:t>
            </a:r>
            <a:r>
              <a:rPr spc="20" dirty="0"/>
              <a:t> </a:t>
            </a:r>
            <a:r>
              <a:rPr spc="150" dirty="0"/>
              <a:t>universitas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917257" y="2141473"/>
            <a:ext cx="1022477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600" spc="95" dirty="0">
                <a:latin typeface="Arial"/>
                <a:cs typeface="Arial"/>
              </a:rPr>
              <a:t>Matakuliah Titipan </a:t>
            </a:r>
            <a:r>
              <a:rPr sz="2600" spc="55" dirty="0">
                <a:latin typeface="Arial"/>
                <a:cs typeface="Arial"/>
              </a:rPr>
              <a:t>sebagai </a:t>
            </a:r>
            <a:r>
              <a:rPr sz="2600" spc="95" dirty="0">
                <a:latin typeface="Arial"/>
                <a:cs typeface="Arial"/>
              </a:rPr>
              <a:t>penciri </a:t>
            </a:r>
            <a:r>
              <a:rPr sz="2600" spc="80" dirty="0">
                <a:latin typeface="Arial"/>
                <a:cs typeface="Arial"/>
              </a:rPr>
              <a:t>Nasional </a:t>
            </a:r>
            <a:r>
              <a:rPr sz="2600" spc="55" dirty="0">
                <a:latin typeface="Arial"/>
                <a:cs typeface="Arial"/>
              </a:rPr>
              <a:t>(Pendidikan</a:t>
            </a:r>
            <a:r>
              <a:rPr sz="2600" spc="-114" dirty="0">
                <a:latin typeface="Arial"/>
                <a:cs typeface="Arial"/>
              </a:rPr>
              <a:t> </a:t>
            </a:r>
            <a:r>
              <a:rPr sz="2600" spc="105" dirty="0">
                <a:latin typeface="Arial"/>
                <a:cs typeface="Arial"/>
              </a:rPr>
              <a:t>Agama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5857" y="2418016"/>
            <a:ext cx="1001776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latin typeface="Arial"/>
                <a:cs typeface="Arial"/>
              </a:rPr>
              <a:t>2 </a:t>
            </a:r>
            <a:r>
              <a:rPr sz="2600" spc="-5" dirty="0">
                <a:latin typeface="Arial"/>
                <a:cs typeface="Arial"/>
              </a:rPr>
              <a:t>sks, </a:t>
            </a:r>
            <a:r>
              <a:rPr sz="2600" spc="60" dirty="0">
                <a:latin typeface="Arial"/>
                <a:cs typeface="Arial"/>
              </a:rPr>
              <a:t>Pendidikan </a:t>
            </a:r>
            <a:r>
              <a:rPr sz="2600" spc="25" dirty="0">
                <a:latin typeface="Arial"/>
                <a:cs typeface="Arial"/>
              </a:rPr>
              <a:t>Pancasila </a:t>
            </a:r>
            <a:r>
              <a:rPr sz="2600" spc="90" dirty="0">
                <a:latin typeface="Arial"/>
                <a:cs typeface="Arial"/>
              </a:rPr>
              <a:t>dan </a:t>
            </a:r>
            <a:r>
              <a:rPr sz="2600" spc="65" dirty="0">
                <a:latin typeface="Arial"/>
                <a:cs typeface="Arial"/>
              </a:rPr>
              <a:t>kewarganegaraan </a:t>
            </a:r>
            <a:r>
              <a:rPr sz="2600" dirty="0">
                <a:latin typeface="Arial"/>
                <a:cs typeface="Arial"/>
              </a:rPr>
              <a:t>2 </a:t>
            </a:r>
            <a:r>
              <a:rPr sz="2600" spc="-5" dirty="0">
                <a:latin typeface="Arial"/>
                <a:cs typeface="Arial"/>
              </a:rPr>
              <a:t>sks,</a:t>
            </a:r>
            <a:r>
              <a:rPr sz="2600" spc="70" dirty="0">
                <a:latin typeface="Arial"/>
                <a:cs typeface="Arial"/>
              </a:rPr>
              <a:t> </a:t>
            </a:r>
            <a:r>
              <a:rPr sz="2600" spc="15" dirty="0">
                <a:latin typeface="Arial"/>
                <a:cs typeface="Arial"/>
              </a:rPr>
              <a:t>Bahasa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5857" y="2698115"/>
            <a:ext cx="968819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70" dirty="0">
                <a:latin typeface="Arial"/>
                <a:cs typeface="Arial"/>
              </a:rPr>
              <a:t>Indonesia </a:t>
            </a:r>
            <a:r>
              <a:rPr sz="2600" dirty="0">
                <a:latin typeface="Arial"/>
                <a:cs typeface="Arial"/>
              </a:rPr>
              <a:t>2 sks, </a:t>
            </a:r>
            <a:r>
              <a:rPr sz="2600" spc="85" dirty="0">
                <a:latin typeface="Arial"/>
                <a:cs typeface="Arial"/>
              </a:rPr>
              <a:t>logika/matematika </a:t>
            </a:r>
            <a:r>
              <a:rPr sz="2600" dirty="0">
                <a:latin typeface="Arial"/>
                <a:cs typeface="Arial"/>
              </a:rPr>
              <a:t>2 </a:t>
            </a:r>
            <a:r>
              <a:rPr sz="2600" spc="-5" dirty="0">
                <a:latin typeface="Arial"/>
                <a:cs typeface="Arial"/>
              </a:rPr>
              <a:t>sks, </a:t>
            </a:r>
            <a:r>
              <a:rPr sz="2600" spc="40" dirty="0">
                <a:latin typeface="Arial"/>
                <a:cs typeface="Arial"/>
              </a:rPr>
              <a:t>bahasa </a:t>
            </a:r>
            <a:r>
              <a:rPr sz="2600" spc="105" dirty="0">
                <a:latin typeface="Arial"/>
                <a:cs typeface="Arial"/>
              </a:rPr>
              <a:t>Asing </a:t>
            </a:r>
            <a:r>
              <a:rPr sz="2600" dirty="0">
                <a:latin typeface="Arial"/>
                <a:cs typeface="Arial"/>
              </a:rPr>
              <a:t>2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sks).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17257" y="3101657"/>
            <a:ext cx="933323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600" spc="45" dirty="0">
                <a:latin typeface="Arial"/>
                <a:cs typeface="Arial"/>
              </a:rPr>
              <a:t>Dikarenakan </a:t>
            </a:r>
            <a:r>
              <a:rPr sz="2600" spc="90" dirty="0">
                <a:latin typeface="Arial"/>
                <a:cs typeface="Arial"/>
              </a:rPr>
              <a:t>UIN </a:t>
            </a:r>
            <a:r>
              <a:rPr sz="2600" spc="80" dirty="0">
                <a:latin typeface="Arial"/>
                <a:cs typeface="Arial"/>
              </a:rPr>
              <a:t>sunan </a:t>
            </a:r>
            <a:r>
              <a:rPr sz="2600" spc="65" dirty="0">
                <a:latin typeface="Arial"/>
                <a:cs typeface="Arial"/>
              </a:rPr>
              <a:t>Kalijaga Yogyakarta berbasis</a:t>
            </a:r>
            <a:r>
              <a:rPr sz="2600" spc="-150" dirty="0">
                <a:latin typeface="Arial"/>
                <a:cs typeface="Arial"/>
              </a:rPr>
              <a:t> </a:t>
            </a:r>
            <a:r>
              <a:rPr sz="2600" spc="145" dirty="0">
                <a:latin typeface="Arial"/>
                <a:cs typeface="Arial"/>
              </a:rPr>
              <a:t>Ilmu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5857" y="3379216"/>
            <a:ext cx="940562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05" dirty="0">
                <a:latin typeface="Arial"/>
                <a:cs typeface="Arial"/>
              </a:rPr>
              <a:t>Agama </a:t>
            </a:r>
            <a:r>
              <a:rPr sz="2600" spc="70" dirty="0">
                <a:latin typeface="Arial"/>
                <a:cs typeface="Arial"/>
              </a:rPr>
              <a:t>maka </a:t>
            </a:r>
            <a:r>
              <a:rPr sz="2600" spc="105" dirty="0">
                <a:latin typeface="Arial"/>
                <a:cs typeface="Arial"/>
              </a:rPr>
              <a:t>untuk </a:t>
            </a:r>
            <a:r>
              <a:rPr sz="2600" spc="95" dirty="0">
                <a:latin typeface="Arial"/>
                <a:cs typeface="Arial"/>
              </a:rPr>
              <a:t>matakuliah </a:t>
            </a:r>
            <a:r>
              <a:rPr sz="2600" spc="65" dirty="0">
                <a:latin typeface="Arial"/>
                <a:cs typeface="Arial"/>
              </a:rPr>
              <a:t>Pendidikan </a:t>
            </a:r>
            <a:r>
              <a:rPr sz="2600" spc="105" dirty="0">
                <a:latin typeface="Arial"/>
                <a:cs typeface="Arial"/>
              </a:rPr>
              <a:t>Agama </a:t>
            </a:r>
            <a:r>
              <a:rPr sz="2600" spc="80" dirty="0">
                <a:latin typeface="Arial"/>
                <a:cs typeface="Arial"/>
              </a:rPr>
              <a:t>tidak</a:t>
            </a:r>
            <a:r>
              <a:rPr sz="2600" spc="-355" dirty="0">
                <a:latin typeface="Arial"/>
                <a:cs typeface="Arial"/>
              </a:rPr>
              <a:t> </a:t>
            </a:r>
            <a:r>
              <a:rPr sz="2600" spc="100" dirty="0">
                <a:latin typeface="Arial"/>
                <a:cs typeface="Arial"/>
              </a:rPr>
              <a:t>lagi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5857" y="3655948"/>
            <a:ext cx="934974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10" dirty="0">
                <a:latin typeface="Arial"/>
                <a:cs typeface="Arial"/>
              </a:rPr>
              <a:t>diakomodir. </a:t>
            </a:r>
            <a:r>
              <a:rPr sz="2600" spc="85" dirty="0">
                <a:latin typeface="Arial"/>
                <a:cs typeface="Arial"/>
              </a:rPr>
              <a:t>Demikian </a:t>
            </a:r>
            <a:r>
              <a:rPr sz="2600" spc="100" dirty="0">
                <a:latin typeface="Arial"/>
                <a:cs typeface="Arial"/>
              </a:rPr>
              <a:t>juga </a:t>
            </a:r>
            <a:r>
              <a:rPr sz="2600" spc="105" dirty="0">
                <a:latin typeface="Arial"/>
                <a:cs typeface="Arial"/>
              </a:rPr>
              <a:t>untuk mata </a:t>
            </a:r>
            <a:r>
              <a:rPr sz="2600" spc="90" dirty="0">
                <a:latin typeface="Arial"/>
                <a:cs typeface="Arial"/>
              </a:rPr>
              <a:t>kuliah </a:t>
            </a:r>
            <a:r>
              <a:rPr sz="2600" spc="40" dirty="0">
                <a:latin typeface="Arial"/>
                <a:cs typeface="Arial"/>
              </a:rPr>
              <a:t>bahasa</a:t>
            </a:r>
            <a:r>
              <a:rPr sz="2600" spc="-400" dirty="0">
                <a:latin typeface="Arial"/>
                <a:cs typeface="Arial"/>
              </a:rPr>
              <a:t> </a:t>
            </a:r>
            <a:r>
              <a:rPr sz="2600" spc="60" dirty="0">
                <a:latin typeface="Arial"/>
                <a:cs typeface="Arial"/>
              </a:rPr>
              <a:t>asing.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5857" y="3932491"/>
            <a:ext cx="938022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65" dirty="0">
                <a:latin typeface="Arial"/>
                <a:cs typeface="Arial"/>
              </a:rPr>
              <a:t>Oleh </a:t>
            </a:r>
            <a:r>
              <a:rPr sz="2600" spc="55" dirty="0">
                <a:latin typeface="Arial"/>
                <a:cs typeface="Arial"/>
              </a:rPr>
              <a:t>karenanya </a:t>
            </a:r>
            <a:r>
              <a:rPr sz="2600" spc="95" dirty="0">
                <a:latin typeface="Arial"/>
                <a:cs typeface="Arial"/>
              </a:rPr>
              <a:t>matakuliah penciri </a:t>
            </a:r>
            <a:r>
              <a:rPr sz="2600" spc="80" dirty="0">
                <a:latin typeface="Arial"/>
                <a:cs typeface="Arial"/>
              </a:rPr>
              <a:t>nasional </a:t>
            </a:r>
            <a:r>
              <a:rPr sz="2600" spc="45" dirty="0">
                <a:latin typeface="Arial"/>
                <a:cs typeface="Arial"/>
              </a:rPr>
              <a:t>sebanyak </a:t>
            </a:r>
            <a:r>
              <a:rPr sz="2600" dirty="0">
                <a:latin typeface="Arial"/>
                <a:cs typeface="Arial"/>
              </a:rPr>
              <a:t>6</a:t>
            </a:r>
            <a:r>
              <a:rPr sz="2600" spc="-14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sks.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7257" y="4339590"/>
            <a:ext cx="1018857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600" spc="105" dirty="0">
                <a:latin typeface="Arial"/>
                <a:cs typeface="Arial"/>
              </a:rPr>
              <a:t>Mata </a:t>
            </a:r>
            <a:r>
              <a:rPr sz="2600" spc="90" dirty="0">
                <a:latin typeface="Arial"/>
                <a:cs typeface="Arial"/>
              </a:rPr>
              <a:t>kuliah </a:t>
            </a:r>
            <a:r>
              <a:rPr sz="2600" spc="95" dirty="0">
                <a:latin typeface="Arial"/>
                <a:cs typeface="Arial"/>
              </a:rPr>
              <a:t>penciri </a:t>
            </a:r>
            <a:r>
              <a:rPr sz="2600" spc="85" dirty="0">
                <a:latin typeface="Arial"/>
                <a:cs typeface="Arial"/>
              </a:rPr>
              <a:t>universitas </a:t>
            </a:r>
            <a:r>
              <a:rPr sz="2600" spc="140" dirty="0">
                <a:latin typeface="Arial"/>
                <a:cs typeface="Arial"/>
              </a:rPr>
              <a:t>meliputi </a:t>
            </a:r>
            <a:r>
              <a:rPr sz="2600" spc="65" dirty="0">
                <a:latin typeface="Arial"/>
                <a:cs typeface="Arial"/>
              </a:rPr>
              <a:t>Akhlak </a:t>
            </a:r>
            <a:r>
              <a:rPr sz="2600" spc="85" dirty="0">
                <a:latin typeface="Arial"/>
                <a:cs typeface="Arial"/>
              </a:rPr>
              <a:t>dan </a:t>
            </a:r>
            <a:r>
              <a:rPr sz="2600" spc="100" dirty="0">
                <a:latin typeface="Arial"/>
                <a:cs typeface="Arial"/>
              </a:rPr>
              <a:t>Tasawwuf</a:t>
            </a:r>
            <a:r>
              <a:rPr sz="2600" spc="-484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2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145857" y="4616450"/>
            <a:ext cx="959929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latin typeface="Arial"/>
                <a:cs typeface="Arial"/>
              </a:rPr>
              <a:t>sks, </a:t>
            </a:r>
            <a:r>
              <a:rPr sz="2600" spc="80" dirty="0">
                <a:latin typeface="Arial"/>
                <a:cs typeface="Arial"/>
              </a:rPr>
              <a:t>Alquran/Hadis </a:t>
            </a:r>
            <a:r>
              <a:rPr sz="2600" dirty="0">
                <a:latin typeface="Arial"/>
                <a:cs typeface="Arial"/>
              </a:rPr>
              <a:t>3 sks, </a:t>
            </a:r>
            <a:r>
              <a:rPr sz="2600" spc="15" dirty="0">
                <a:latin typeface="Arial"/>
                <a:cs typeface="Arial"/>
              </a:rPr>
              <a:t>Bahasa </a:t>
            </a:r>
            <a:r>
              <a:rPr sz="2600" spc="105" dirty="0">
                <a:latin typeface="Arial"/>
                <a:cs typeface="Arial"/>
              </a:rPr>
              <a:t>Arab </a:t>
            </a:r>
            <a:r>
              <a:rPr sz="2600" dirty="0">
                <a:latin typeface="Arial"/>
                <a:cs typeface="Arial"/>
              </a:rPr>
              <a:t>2 sks, </a:t>
            </a:r>
            <a:r>
              <a:rPr sz="2600" spc="15" dirty="0">
                <a:latin typeface="Arial"/>
                <a:cs typeface="Arial"/>
              </a:rPr>
              <a:t>Bahasa </a:t>
            </a:r>
            <a:r>
              <a:rPr sz="2600" spc="95" dirty="0">
                <a:latin typeface="Arial"/>
                <a:cs typeface="Arial"/>
              </a:rPr>
              <a:t>Inggris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2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5857" y="4892992"/>
            <a:ext cx="944181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latin typeface="Arial"/>
                <a:cs typeface="Arial"/>
              </a:rPr>
              <a:t>sks, </a:t>
            </a:r>
            <a:r>
              <a:rPr sz="2600" spc="45" dirty="0">
                <a:latin typeface="Arial"/>
                <a:cs typeface="Arial"/>
              </a:rPr>
              <a:t>Filsafat </a:t>
            </a:r>
            <a:r>
              <a:rPr sz="2600" spc="140" dirty="0">
                <a:latin typeface="Arial"/>
                <a:cs typeface="Arial"/>
              </a:rPr>
              <a:t>Ilmu </a:t>
            </a:r>
            <a:r>
              <a:rPr sz="2600" dirty="0">
                <a:latin typeface="Arial"/>
                <a:cs typeface="Arial"/>
              </a:rPr>
              <a:t>2 </a:t>
            </a:r>
            <a:r>
              <a:rPr sz="2600" spc="-5" dirty="0">
                <a:latin typeface="Arial"/>
                <a:cs typeface="Arial"/>
              </a:rPr>
              <a:t>sks, </a:t>
            </a:r>
            <a:r>
              <a:rPr sz="2600" spc="65" dirty="0">
                <a:latin typeface="Arial"/>
                <a:cs typeface="Arial"/>
              </a:rPr>
              <a:t>Fiqh </a:t>
            </a:r>
            <a:r>
              <a:rPr sz="2600" spc="90" dirty="0">
                <a:latin typeface="Arial"/>
                <a:cs typeface="Arial"/>
              </a:rPr>
              <a:t>dan </a:t>
            </a:r>
            <a:r>
              <a:rPr sz="2600" spc="110" dirty="0">
                <a:latin typeface="Arial"/>
                <a:cs typeface="Arial"/>
              </a:rPr>
              <a:t>Ushul </a:t>
            </a:r>
            <a:r>
              <a:rPr sz="2600" spc="65" dirty="0">
                <a:latin typeface="Arial"/>
                <a:cs typeface="Arial"/>
              </a:rPr>
              <a:t>Fiqh </a:t>
            </a:r>
            <a:r>
              <a:rPr sz="2600" dirty="0">
                <a:latin typeface="Arial"/>
                <a:cs typeface="Arial"/>
              </a:rPr>
              <a:t>2 </a:t>
            </a:r>
            <a:r>
              <a:rPr sz="2600" spc="-5" dirty="0">
                <a:latin typeface="Arial"/>
                <a:cs typeface="Arial"/>
              </a:rPr>
              <a:t>sks,</a:t>
            </a:r>
            <a:r>
              <a:rPr sz="2600" spc="-375" dirty="0">
                <a:latin typeface="Arial"/>
                <a:cs typeface="Arial"/>
              </a:rPr>
              <a:t> </a:t>
            </a:r>
            <a:r>
              <a:rPr sz="2600" spc="55" dirty="0">
                <a:latin typeface="Arial"/>
                <a:cs typeface="Arial"/>
              </a:rPr>
              <a:t>Pengantar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5857" y="5170551"/>
            <a:ext cx="987361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10" dirty="0">
                <a:latin typeface="Arial"/>
                <a:cs typeface="Arial"/>
              </a:rPr>
              <a:t>Studi </a:t>
            </a:r>
            <a:r>
              <a:rPr sz="2600" spc="80" dirty="0">
                <a:latin typeface="Arial"/>
                <a:cs typeface="Arial"/>
              </a:rPr>
              <a:t>Islam </a:t>
            </a:r>
            <a:r>
              <a:rPr sz="2600" dirty="0">
                <a:latin typeface="Arial"/>
                <a:cs typeface="Arial"/>
              </a:rPr>
              <a:t>2 sks, </a:t>
            </a:r>
            <a:r>
              <a:rPr sz="2600" spc="60" dirty="0">
                <a:latin typeface="Arial"/>
                <a:cs typeface="Arial"/>
              </a:rPr>
              <a:t>Sejarah Kebudayaan </a:t>
            </a:r>
            <a:r>
              <a:rPr sz="2600" spc="80" dirty="0">
                <a:latin typeface="Arial"/>
                <a:cs typeface="Arial"/>
              </a:rPr>
              <a:t>Islam </a:t>
            </a:r>
            <a:r>
              <a:rPr sz="2600" spc="85" dirty="0">
                <a:latin typeface="Arial"/>
                <a:cs typeface="Arial"/>
              </a:rPr>
              <a:t>dan </a:t>
            </a:r>
            <a:r>
              <a:rPr sz="2600" spc="65" dirty="0">
                <a:latin typeface="Arial"/>
                <a:cs typeface="Arial"/>
              </a:rPr>
              <a:t>Budaya</a:t>
            </a:r>
            <a:r>
              <a:rPr sz="2600" spc="-250" dirty="0">
                <a:latin typeface="Arial"/>
                <a:cs typeface="Arial"/>
              </a:rPr>
              <a:t> </a:t>
            </a:r>
            <a:r>
              <a:rPr sz="2600" spc="50" dirty="0">
                <a:latin typeface="Arial"/>
                <a:cs typeface="Arial"/>
              </a:rPr>
              <a:t>Lokal</a:t>
            </a:r>
            <a:endParaRPr sz="2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45857" y="5447347"/>
            <a:ext cx="674687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latin typeface="Arial"/>
                <a:cs typeface="Arial"/>
              </a:rPr>
              <a:t>2 sks, </a:t>
            </a:r>
            <a:r>
              <a:rPr sz="2600" spc="85" dirty="0">
                <a:latin typeface="Arial"/>
                <a:cs typeface="Arial"/>
              </a:rPr>
              <a:t>Tauhid </a:t>
            </a:r>
            <a:r>
              <a:rPr sz="2600" dirty="0">
                <a:latin typeface="Arial"/>
                <a:cs typeface="Arial"/>
              </a:rPr>
              <a:t>2 sks. </a:t>
            </a:r>
            <a:r>
              <a:rPr sz="2600" spc="75" dirty="0">
                <a:latin typeface="Arial"/>
                <a:cs typeface="Arial"/>
              </a:rPr>
              <a:t>Total </a:t>
            </a:r>
            <a:r>
              <a:rPr sz="2600" spc="45" dirty="0">
                <a:latin typeface="Arial"/>
                <a:cs typeface="Arial"/>
              </a:rPr>
              <a:t>sksnya </a:t>
            </a:r>
            <a:r>
              <a:rPr sz="2600" spc="60" dirty="0">
                <a:latin typeface="Arial"/>
                <a:cs typeface="Arial"/>
              </a:rPr>
              <a:t>adalah</a:t>
            </a:r>
            <a:r>
              <a:rPr sz="2600" spc="-10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19.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57" y="291084"/>
            <a:ext cx="10106025" cy="1392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650"/>
              </a:lnSpc>
              <a:spcBef>
                <a:spcPts val="100"/>
              </a:spcBef>
            </a:pPr>
            <a:r>
              <a:rPr sz="3200" spc="100" dirty="0"/>
              <a:t>Pedoman</a:t>
            </a:r>
            <a:r>
              <a:rPr sz="3200" spc="-40" dirty="0"/>
              <a:t> </a:t>
            </a:r>
            <a:r>
              <a:rPr sz="3200" dirty="0"/>
              <a:t>2020:</a:t>
            </a:r>
          </a:p>
          <a:p>
            <a:pPr marL="12700" marR="5080">
              <a:lnSpc>
                <a:spcPts val="3460"/>
              </a:lnSpc>
              <a:spcBef>
                <a:spcPts val="240"/>
              </a:spcBef>
            </a:pPr>
            <a:r>
              <a:rPr sz="3200" spc="130" dirty="0"/>
              <a:t>Mata</a:t>
            </a:r>
            <a:r>
              <a:rPr sz="3200" spc="-15" dirty="0"/>
              <a:t> </a:t>
            </a:r>
            <a:r>
              <a:rPr sz="3200" spc="110" dirty="0"/>
              <a:t>kuliah</a:t>
            </a:r>
            <a:r>
              <a:rPr sz="3200" spc="-5" dirty="0"/>
              <a:t> </a:t>
            </a:r>
            <a:r>
              <a:rPr sz="3200" spc="125" dirty="0"/>
              <a:t>penciri</a:t>
            </a:r>
            <a:r>
              <a:rPr sz="3200" dirty="0"/>
              <a:t> </a:t>
            </a:r>
            <a:r>
              <a:rPr sz="3200" spc="110" dirty="0"/>
              <a:t>nasional</a:t>
            </a:r>
            <a:r>
              <a:rPr sz="3200" spc="-45" dirty="0"/>
              <a:t> </a:t>
            </a:r>
            <a:r>
              <a:rPr sz="3200" spc="114" dirty="0"/>
              <a:t>dan</a:t>
            </a:r>
            <a:r>
              <a:rPr sz="3200" spc="-20" dirty="0"/>
              <a:t> </a:t>
            </a:r>
            <a:r>
              <a:rPr sz="3200" spc="110" dirty="0"/>
              <a:t>UIN</a:t>
            </a:r>
            <a:r>
              <a:rPr sz="3200" dirty="0"/>
              <a:t> </a:t>
            </a:r>
            <a:r>
              <a:rPr sz="3200" spc="105" dirty="0"/>
              <a:t>Sunan</a:t>
            </a:r>
            <a:r>
              <a:rPr sz="3200" spc="-20" dirty="0"/>
              <a:t> </a:t>
            </a:r>
            <a:r>
              <a:rPr sz="3200" spc="80" dirty="0"/>
              <a:t>Kalijaga  </a:t>
            </a:r>
            <a:r>
              <a:rPr sz="3200" spc="70" dirty="0"/>
              <a:t>adalah: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72701" y="2039321"/>
            <a:ext cx="9864725" cy="4096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400" spc="25" dirty="0">
                <a:latin typeface="Arial"/>
                <a:cs typeface="Arial"/>
              </a:rPr>
              <a:t>Pancasila </a:t>
            </a:r>
            <a:r>
              <a:rPr sz="2400" dirty="0">
                <a:latin typeface="Arial"/>
                <a:cs typeface="Arial"/>
              </a:rPr>
              <a:t>(2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SKS)</a:t>
            </a:r>
          </a:p>
          <a:p>
            <a:pPr marL="241300" indent="-228600">
              <a:lnSpc>
                <a:spcPct val="100000"/>
              </a:lnSpc>
              <a:spcBef>
                <a:spcPts val="120"/>
              </a:spcBef>
              <a:buChar char="•"/>
              <a:tabLst>
                <a:tab pos="241300" algn="l"/>
              </a:tabLst>
            </a:pPr>
            <a:r>
              <a:rPr sz="2400" spc="65" dirty="0">
                <a:latin typeface="Arial"/>
                <a:cs typeface="Arial"/>
              </a:rPr>
              <a:t>Kewarganegaraan </a:t>
            </a:r>
            <a:r>
              <a:rPr sz="2400" dirty="0">
                <a:latin typeface="Arial"/>
                <a:cs typeface="Arial"/>
              </a:rPr>
              <a:t>(2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SKS)</a:t>
            </a:r>
          </a:p>
          <a:p>
            <a:pPr marL="241300" indent="-228600">
              <a:lnSpc>
                <a:spcPct val="100000"/>
              </a:lnSpc>
              <a:spcBef>
                <a:spcPts val="140"/>
              </a:spcBef>
              <a:buChar char="•"/>
              <a:tabLst>
                <a:tab pos="241300" algn="l"/>
              </a:tabLst>
            </a:pPr>
            <a:r>
              <a:rPr sz="2400" spc="20" dirty="0">
                <a:latin typeface="Arial"/>
                <a:cs typeface="Arial"/>
              </a:rPr>
              <a:t>Bahasa </a:t>
            </a:r>
            <a:r>
              <a:rPr sz="2400" spc="65" dirty="0">
                <a:latin typeface="Arial"/>
                <a:cs typeface="Arial"/>
              </a:rPr>
              <a:t>Indonesia </a:t>
            </a:r>
            <a:r>
              <a:rPr sz="2400" dirty="0">
                <a:latin typeface="Arial"/>
                <a:cs typeface="Arial"/>
              </a:rPr>
              <a:t>(2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SKS)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40"/>
              </a:spcBef>
              <a:buChar char="•"/>
              <a:tabLst>
                <a:tab pos="241300" algn="l"/>
              </a:tabLst>
            </a:pPr>
            <a:r>
              <a:rPr sz="2400" spc="130" dirty="0">
                <a:latin typeface="Arial"/>
                <a:cs typeface="Arial"/>
              </a:rPr>
              <a:t>Al </a:t>
            </a:r>
            <a:r>
              <a:rPr sz="2400" spc="75" dirty="0">
                <a:latin typeface="Arial"/>
                <a:cs typeface="Arial"/>
              </a:rPr>
              <a:t>Quran </a:t>
            </a:r>
            <a:r>
              <a:rPr sz="2400" spc="85" dirty="0">
                <a:latin typeface="Arial"/>
                <a:cs typeface="Arial"/>
              </a:rPr>
              <a:t>dan </a:t>
            </a:r>
            <a:r>
              <a:rPr sz="2400" spc="60" dirty="0">
                <a:latin typeface="Arial"/>
                <a:cs typeface="Arial"/>
              </a:rPr>
              <a:t>Hadits </a:t>
            </a:r>
            <a:r>
              <a:rPr sz="2400" dirty="0">
                <a:latin typeface="Arial"/>
                <a:cs typeface="Arial"/>
              </a:rPr>
              <a:t>(3</a:t>
            </a:r>
            <a:r>
              <a:rPr sz="2400" spc="-3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SKS)</a:t>
            </a:r>
          </a:p>
          <a:p>
            <a:pPr marL="241300" indent="-228600">
              <a:lnSpc>
                <a:spcPct val="100000"/>
              </a:lnSpc>
              <a:spcBef>
                <a:spcPts val="140"/>
              </a:spcBef>
              <a:buChar char="•"/>
              <a:tabLst>
                <a:tab pos="241300" algn="l"/>
              </a:tabLst>
            </a:pPr>
            <a:r>
              <a:rPr sz="2400" spc="50" dirty="0">
                <a:latin typeface="Arial"/>
                <a:cs typeface="Arial"/>
              </a:rPr>
              <a:t>Pengantar </a:t>
            </a:r>
            <a:r>
              <a:rPr sz="2400" spc="100" dirty="0">
                <a:latin typeface="Arial"/>
                <a:cs typeface="Arial"/>
              </a:rPr>
              <a:t>Studi </a:t>
            </a:r>
            <a:r>
              <a:rPr sz="2400" spc="75" dirty="0">
                <a:latin typeface="Arial"/>
                <a:cs typeface="Arial"/>
              </a:rPr>
              <a:t>Islam </a:t>
            </a:r>
            <a:r>
              <a:rPr sz="2400" dirty="0">
                <a:latin typeface="Arial"/>
                <a:cs typeface="Arial"/>
              </a:rPr>
              <a:t>(2</a:t>
            </a:r>
            <a:r>
              <a:rPr sz="2400" spc="-2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SKS)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45"/>
              </a:spcBef>
              <a:buChar char="•"/>
              <a:tabLst>
                <a:tab pos="241300" algn="l"/>
              </a:tabLst>
            </a:pPr>
            <a:r>
              <a:rPr sz="2400" spc="45" dirty="0">
                <a:latin typeface="Arial"/>
                <a:cs typeface="Arial"/>
              </a:rPr>
              <a:t>Filsafat </a:t>
            </a:r>
            <a:r>
              <a:rPr sz="2400" spc="125" dirty="0">
                <a:latin typeface="Arial"/>
                <a:cs typeface="Arial"/>
              </a:rPr>
              <a:t>Ilmu </a:t>
            </a:r>
            <a:r>
              <a:rPr sz="2400" dirty="0">
                <a:latin typeface="Arial"/>
                <a:cs typeface="Arial"/>
              </a:rPr>
              <a:t>(2</a:t>
            </a:r>
            <a:r>
              <a:rPr sz="2400" spc="-1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SKS)</a:t>
            </a:r>
          </a:p>
          <a:p>
            <a:pPr marL="241300" indent="-228600">
              <a:lnSpc>
                <a:spcPct val="100000"/>
              </a:lnSpc>
              <a:spcBef>
                <a:spcPts val="120"/>
              </a:spcBef>
              <a:buChar char="•"/>
              <a:tabLst>
                <a:tab pos="241300" algn="l"/>
              </a:tabLst>
            </a:pPr>
            <a:r>
              <a:rPr sz="2400" spc="20" dirty="0">
                <a:latin typeface="Arial"/>
                <a:cs typeface="Arial"/>
              </a:rPr>
              <a:t>Bahasa </a:t>
            </a:r>
            <a:r>
              <a:rPr sz="2400" spc="85" dirty="0">
                <a:latin typeface="Arial"/>
                <a:cs typeface="Arial"/>
              </a:rPr>
              <a:t>Inggris </a:t>
            </a:r>
            <a:r>
              <a:rPr sz="2400" dirty="0">
                <a:latin typeface="Arial"/>
                <a:cs typeface="Arial"/>
              </a:rPr>
              <a:t>(2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SKS)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40"/>
              </a:spcBef>
              <a:buChar char="•"/>
              <a:tabLst>
                <a:tab pos="241300" algn="l"/>
              </a:tabLst>
            </a:pPr>
            <a:r>
              <a:rPr sz="2400" spc="20" dirty="0">
                <a:latin typeface="Arial"/>
                <a:cs typeface="Arial"/>
              </a:rPr>
              <a:t>Bahasa </a:t>
            </a:r>
            <a:r>
              <a:rPr sz="2400" spc="95" dirty="0">
                <a:latin typeface="Arial"/>
                <a:cs typeface="Arial"/>
              </a:rPr>
              <a:t>Arab </a:t>
            </a:r>
            <a:r>
              <a:rPr sz="2400" dirty="0">
                <a:latin typeface="Arial"/>
                <a:cs typeface="Arial"/>
              </a:rPr>
              <a:t>(2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SKS)</a:t>
            </a:r>
          </a:p>
          <a:p>
            <a:pPr marL="241300" indent="-228600">
              <a:lnSpc>
                <a:spcPct val="100000"/>
              </a:lnSpc>
              <a:spcBef>
                <a:spcPts val="140"/>
              </a:spcBef>
              <a:buChar char="•"/>
              <a:tabLst>
                <a:tab pos="241300" algn="l"/>
              </a:tabLst>
            </a:pPr>
            <a:r>
              <a:rPr sz="2400" spc="70" dirty="0">
                <a:latin typeface="Arial"/>
                <a:cs typeface="Arial"/>
              </a:rPr>
              <a:t>Integrasi </a:t>
            </a:r>
            <a:r>
              <a:rPr sz="2400" spc="60" dirty="0">
                <a:latin typeface="Arial"/>
                <a:cs typeface="Arial"/>
              </a:rPr>
              <a:t>Interkoneksi </a:t>
            </a:r>
            <a:r>
              <a:rPr sz="2400" spc="95" dirty="0">
                <a:latin typeface="Arial"/>
                <a:cs typeface="Arial"/>
              </a:rPr>
              <a:t>Keilmuan </a:t>
            </a:r>
            <a:r>
              <a:rPr sz="2400" dirty="0">
                <a:latin typeface="Arial"/>
                <a:cs typeface="Arial"/>
              </a:rPr>
              <a:t>(4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SKS)</a:t>
            </a:r>
            <a:endParaRPr sz="2400" dirty="0">
              <a:latin typeface="Arial"/>
              <a:cs typeface="Arial"/>
            </a:endParaRPr>
          </a:p>
          <a:p>
            <a:pPr marL="241300" marR="5080" indent="-228600">
              <a:lnSpc>
                <a:spcPct val="70100"/>
              </a:lnSpc>
              <a:spcBef>
                <a:spcPts val="1005"/>
              </a:spcBef>
              <a:buChar char="•"/>
              <a:tabLst>
                <a:tab pos="241300" algn="l"/>
              </a:tabLst>
            </a:pPr>
            <a:r>
              <a:rPr sz="2400" spc="90" dirty="0">
                <a:latin typeface="Arial"/>
                <a:cs typeface="Arial"/>
              </a:rPr>
              <a:t>Matakuliah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80" dirty="0">
                <a:latin typeface="Arial"/>
                <a:cs typeface="Arial"/>
              </a:rPr>
              <a:t>Kuliah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55" dirty="0">
                <a:latin typeface="Arial"/>
                <a:cs typeface="Arial"/>
              </a:rPr>
              <a:t>Kerja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Nyata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85" dirty="0">
                <a:latin typeface="Arial"/>
                <a:cs typeface="Arial"/>
              </a:rPr>
              <a:t>dengan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120" dirty="0">
                <a:latin typeface="Arial"/>
                <a:cs typeface="Arial"/>
              </a:rPr>
              <a:t>bobot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4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SKS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dimasukkan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ke  </a:t>
            </a:r>
            <a:r>
              <a:rPr sz="2400" spc="100" dirty="0">
                <a:latin typeface="Arial"/>
                <a:cs typeface="Arial"/>
              </a:rPr>
              <a:t>dalam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114" dirty="0">
                <a:latin typeface="Arial"/>
                <a:cs typeface="Arial"/>
              </a:rPr>
              <a:t>kurikulum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55" dirty="0">
                <a:latin typeface="Arial"/>
                <a:cs typeface="Arial"/>
              </a:rPr>
              <a:t>sebagai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90" dirty="0">
                <a:latin typeface="Arial"/>
                <a:cs typeface="Arial"/>
              </a:rPr>
              <a:t>matakuliah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90" dirty="0">
                <a:latin typeface="Arial"/>
                <a:cs typeface="Arial"/>
              </a:rPr>
              <a:t>kompetensi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90" dirty="0">
                <a:latin typeface="Arial"/>
                <a:cs typeface="Arial"/>
              </a:rPr>
              <a:t>Program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100" dirty="0">
                <a:latin typeface="Arial"/>
                <a:cs typeface="Arial"/>
              </a:rPr>
              <a:t>Studi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2197" y="622553"/>
            <a:ext cx="85388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185" dirty="0"/>
              <a:t>Komposisi </a:t>
            </a:r>
            <a:r>
              <a:rPr spc="180" dirty="0"/>
              <a:t>Mata </a:t>
            </a:r>
            <a:r>
              <a:rPr spc="155" dirty="0"/>
              <a:t>Kuliah </a:t>
            </a:r>
            <a:r>
              <a:rPr spc="140" dirty="0"/>
              <a:t>Prodi</a:t>
            </a:r>
            <a:r>
              <a:rPr spc="-480" dirty="0"/>
              <a:t> </a:t>
            </a:r>
            <a:r>
              <a:rPr lang="en-ID" spc="-480" dirty="0"/>
              <a:t>     </a:t>
            </a:r>
            <a:r>
              <a:rPr dirty="0"/>
              <a:t>S1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89506"/>
              </p:ext>
            </p:extLst>
          </p:nvPr>
        </p:nvGraphicFramePr>
        <p:xfrm>
          <a:off x="1212503" y="2326398"/>
          <a:ext cx="8925410" cy="316037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265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5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4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2498">
                <a:tc>
                  <a:txBody>
                    <a:bodyPr/>
                    <a:lstStyle/>
                    <a:p>
                      <a:pPr marL="110489">
                        <a:lnSpc>
                          <a:spcPts val="2090"/>
                        </a:lnSpc>
                      </a:pPr>
                      <a:r>
                        <a:rPr sz="1750" spc="10" dirty="0"/>
                        <a:t>Kelompok </a:t>
                      </a:r>
                      <a:r>
                        <a:rPr sz="1750" spc="5" dirty="0"/>
                        <a:t>Mata</a:t>
                      </a:r>
                      <a:r>
                        <a:rPr sz="1750" spc="-10" dirty="0"/>
                        <a:t> </a:t>
                      </a:r>
                      <a:r>
                        <a:rPr sz="1750" spc="5" dirty="0"/>
                        <a:t>Kuliah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ts val="2090"/>
                        </a:lnSpc>
                      </a:pPr>
                      <a:r>
                        <a:rPr sz="1750" spc="10" dirty="0"/>
                        <a:t>Jumlah</a:t>
                      </a:r>
                      <a:r>
                        <a:rPr sz="1750" spc="5" dirty="0"/>
                        <a:t> </a:t>
                      </a:r>
                      <a:r>
                        <a:rPr sz="1750" spc="15" dirty="0"/>
                        <a:t>SKS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2090"/>
                        </a:lnSpc>
                      </a:pPr>
                      <a:r>
                        <a:rPr sz="1750" spc="10" dirty="0"/>
                        <a:t>Persentase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592">
                <a:tc>
                  <a:txBody>
                    <a:bodyPr/>
                    <a:lstStyle/>
                    <a:p>
                      <a:pPr marL="110489">
                        <a:lnSpc>
                          <a:spcPts val="2090"/>
                        </a:lnSpc>
                        <a:tabLst>
                          <a:tab pos="1022985" algn="l"/>
                          <a:tab pos="2091055" algn="l"/>
                        </a:tabLst>
                      </a:pPr>
                      <a:r>
                        <a:rPr sz="1750" spc="5" dirty="0"/>
                        <a:t>Penciri	</a:t>
                      </a:r>
                      <a:r>
                        <a:rPr sz="1750" spc="10" dirty="0"/>
                        <a:t>nasional	</a:t>
                      </a:r>
                      <a:r>
                        <a:rPr sz="1750" spc="15" dirty="0"/>
                        <a:t>dan</a:t>
                      </a:r>
                      <a:endParaRPr sz="1750"/>
                    </a:p>
                    <a:p>
                      <a:pPr marL="110489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750" spc="10" dirty="0"/>
                        <a:t>UIN Sunan</a:t>
                      </a:r>
                      <a:r>
                        <a:rPr sz="1750" spc="-5" dirty="0"/>
                        <a:t> </a:t>
                      </a:r>
                      <a:r>
                        <a:rPr sz="1750" spc="5" dirty="0"/>
                        <a:t>Kalijaga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ts val="2090"/>
                        </a:lnSpc>
                      </a:pPr>
                      <a:r>
                        <a:rPr sz="1750" spc="15" dirty="0"/>
                        <a:t>21</a:t>
                      </a:r>
                      <a:r>
                        <a:rPr sz="1750" spc="5" dirty="0"/>
                        <a:t> </a:t>
                      </a:r>
                      <a:r>
                        <a:rPr sz="1750" spc="15" dirty="0"/>
                        <a:t>SKS</a:t>
                      </a:r>
                      <a:endParaRPr sz="17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2090"/>
                        </a:lnSpc>
                      </a:pPr>
                      <a:r>
                        <a:rPr sz="1750" spc="20" dirty="0"/>
                        <a:t>15%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037">
                <a:tc>
                  <a:txBody>
                    <a:bodyPr/>
                    <a:lstStyle/>
                    <a:p>
                      <a:pPr marL="110489">
                        <a:lnSpc>
                          <a:spcPts val="2095"/>
                        </a:lnSpc>
                      </a:pPr>
                      <a:r>
                        <a:rPr sz="1750" spc="10" dirty="0"/>
                        <a:t>Keilmuan</a:t>
                      </a:r>
                      <a:r>
                        <a:rPr sz="1750" spc="5" dirty="0"/>
                        <a:t> </a:t>
                      </a:r>
                      <a:r>
                        <a:rPr sz="1750" spc="10" dirty="0"/>
                        <a:t>Prodi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ts val="2095"/>
                        </a:lnSpc>
                      </a:pPr>
                      <a:r>
                        <a:rPr sz="1750" spc="15" dirty="0"/>
                        <a:t>63</a:t>
                      </a:r>
                      <a:r>
                        <a:rPr sz="1750" spc="5" dirty="0"/>
                        <a:t> </a:t>
                      </a:r>
                      <a:r>
                        <a:rPr sz="1750" spc="25" dirty="0"/>
                        <a:t>SKS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2095"/>
                        </a:lnSpc>
                      </a:pPr>
                      <a:r>
                        <a:rPr sz="1750" spc="20" dirty="0"/>
                        <a:t>44%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848">
                <a:tc>
                  <a:txBody>
                    <a:bodyPr/>
                    <a:lstStyle/>
                    <a:p>
                      <a:pPr marL="110489">
                        <a:lnSpc>
                          <a:spcPts val="2095"/>
                        </a:lnSpc>
                        <a:tabLst>
                          <a:tab pos="1530350" algn="l"/>
                        </a:tabLst>
                      </a:pPr>
                      <a:r>
                        <a:rPr sz="1750" spc="10" dirty="0"/>
                        <a:t>Penunjang	Keilmuan</a:t>
                      </a:r>
                      <a:endParaRPr sz="1750"/>
                    </a:p>
                    <a:p>
                      <a:pPr marL="11048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50" spc="10" dirty="0"/>
                        <a:t>Prodi </a:t>
                      </a:r>
                      <a:r>
                        <a:rPr sz="1750" spc="5" dirty="0"/>
                        <a:t>(di </a:t>
                      </a:r>
                      <a:r>
                        <a:rPr sz="1750" spc="10" dirty="0"/>
                        <a:t>luar</a:t>
                      </a:r>
                      <a:r>
                        <a:rPr sz="1750" spc="-70" dirty="0"/>
                        <a:t> </a:t>
                      </a:r>
                      <a:r>
                        <a:rPr sz="1750" spc="10" dirty="0"/>
                        <a:t>prodi)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ts val="2095"/>
                        </a:lnSpc>
                      </a:pPr>
                      <a:r>
                        <a:rPr sz="1750" spc="15" dirty="0"/>
                        <a:t>60</a:t>
                      </a:r>
                      <a:r>
                        <a:rPr sz="1750" spc="5" dirty="0"/>
                        <a:t> </a:t>
                      </a:r>
                      <a:r>
                        <a:rPr sz="1750" spc="15" dirty="0"/>
                        <a:t>SKS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2095"/>
                        </a:lnSpc>
                      </a:pPr>
                      <a:r>
                        <a:rPr sz="1750" spc="25" dirty="0"/>
                        <a:t>41%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396">
                <a:tc>
                  <a:txBody>
                    <a:bodyPr/>
                    <a:lstStyle/>
                    <a:p>
                      <a:pPr marL="110489">
                        <a:lnSpc>
                          <a:spcPts val="2090"/>
                        </a:lnSpc>
                      </a:pPr>
                      <a:r>
                        <a:rPr sz="1750" spc="15" dirty="0"/>
                        <a:t>4Total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ts val="2090"/>
                        </a:lnSpc>
                      </a:pPr>
                      <a:r>
                        <a:rPr sz="1750" spc="20" dirty="0"/>
                        <a:t>144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2090"/>
                        </a:lnSpc>
                      </a:pPr>
                      <a:r>
                        <a:rPr sz="1750" spc="25" dirty="0"/>
                        <a:t>100%</a:t>
                      </a:r>
                      <a:endParaRPr sz="17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BE708B-9B5E-4A92-A6EA-C1183C36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Terima</a:t>
            </a:r>
            <a:r>
              <a:rPr lang="en-ID" dirty="0"/>
              <a:t> </a:t>
            </a:r>
            <a:r>
              <a:rPr lang="en-ID" dirty="0" err="1"/>
              <a:t>kasih</a:t>
            </a:r>
            <a:endParaRPr lang="en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8CDEC3-E8F0-4764-9B51-C3E746F80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r>
              <a:rPr lang="en-ID" dirty="0"/>
              <a:t>WA: 0877 6262 2435</a:t>
            </a:r>
          </a:p>
          <a:p>
            <a:r>
              <a:rPr lang="en-ID" dirty="0"/>
              <a:t>Email: anin.suka@gmail.com</a:t>
            </a:r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7DB31F24-0262-4CA6-B565-2F88D44475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88" b="1888"/>
          <a:stretch>
            <a:fillRect/>
          </a:stretch>
        </p:blipFill>
        <p:spPr>
          <a:xfrm rot="16200000">
            <a:off x="7586663" y="1660525"/>
            <a:ext cx="3867150" cy="2790825"/>
          </a:xfrm>
        </p:spPr>
      </p:pic>
    </p:spTree>
    <p:extLst>
      <p:ext uri="{BB962C8B-B14F-4D97-AF65-F5344CB8AC3E}">
        <p14:creationId xmlns:p14="http://schemas.microsoft.com/office/powerpoint/2010/main" val="2137120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4703-FBA7-4465-96E0-77AA3EC4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9A896-A911-4AB6-B1E6-AC1CA13BC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FDFCD8-F6CF-48BE-A77F-60F28BBC3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5"/>
          <a:stretch/>
        </p:blipFill>
        <p:spPr>
          <a:xfrm>
            <a:off x="322587" y="1"/>
            <a:ext cx="11546825" cy="6364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4573E9-21A5-4443-B52A-A38D520D9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755" y="4592465"/>
            <a:ext cx="213988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23F0-1BE4-4CA2-9870-1637FA02F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ID" sz="3600" b="1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 Light"/>
                <a:ea typeface="+mj-ea"/>
                <a:cs typeface="Calibri Light"/>
              </a:rPr>
              <a:t>4 </a:t>
            </a:r>
            <a:r>
              <a:rPr kumimoji="0" lang="en-ID" sz="3600" b="1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 Light"/>
                <a:ea typeface="+mj-ea"/>
                <a:cs typeface="Calibri Light"/>
              </a:rPr>
              <a:t>KEBIJAKAN </a:t>
            </a:r>
            <a:r>
              <a:rPr kumimoji="0" lang="en-ID" sz="3600" b="1" i="0" u="none" strike="noStrike" kern="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 Light"/>
                <a:ea typeface="+mj-ea"/>
                <a:cs typeface="Calibri Light"/>
              </a:rPr>
              <a:t>KAMPUS</a:t>
            </a:r>
            <a:r>
              <a:rPr kumimoji="0" lang="en-ID" sz="3600" b="1" i="0" u="none" strike="noStrike" kern="0" cap="none" spc="-8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 Light"/>
                <a:ea typeface="+mj-ea"/>
                <a:cs typeface="Calibri Light"/>
              </a:rPr>
              <a:t> </a:t>
            </a:r>
            <a:r>
              <a:rPr kumimoji="0" lang="en-ID" sz="3600" b="1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libri Light"/>
                <a:ea typeface="+mj-ea"/>
                <a:cs typeface="Calibri Light"/>
              </a:rPr>
              <a:t>MERDEKA</a:t>
            </a:r>
            <a:endParaRPr lang="en-ID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0813-9028-4905-8E1A-501DBF1EC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652" y="2016125"/>
            <a:ext cx="10522226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56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3DD03-28B6-4B82-AA3D-2DD9DF58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504" y="804519"/>
            <a:ext cx="7980350" cy="1049235"/>
          </a:xfrm>
        </p:spPr>
        <p:txBody>
          <a:bodyPr/>
          <a:lstStyle/>
          <a:p>
            <a:r>
              <a:rPr lang="en-ID" dirty="0" err="1"/>
              <a:t>Garis</a:t>
            </a:r>
            <a:r>
              <a:rPr lang="en-ID" dirty="0"/>
              <a:t> BESAR KAMPUS MERDEKA</a:t>
            </a: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F765550C-3782-43EB-9125-1DAE3726C6F9}"/>
              </a:ext>
            </a:extLst>
          </p:cNvPr>
          <p:cNvSpPr txBox="1">
            <a:spLocks/>
          </p:cNvSpPr>
          <p:nvPr/>
        </p:nvSpPr>
        <p:spPr>
          <a:xfrm>
            <a:off x="0" y="1998213"/>
            <a:ext cx="3482975" cy="29809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wrap="square" lIns="0" tIns="13335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2233930" algn="l"/>
              </a:tabLst>
            </a:pPr>
            <a:r>
              <a:rPr lang="en-ID" dirty="0" err="1"/>
              <a:t>Kampus</a:t>
            </a:r>
            <a:r>
              <a:rPr lang="en-ID" dirty="0"/>
              <a:t> </a:t>
            </a:r>
            <a:r>
              <a:rPr lang="en-ID" spc="-15" dirty="0"/>
              <a:t>Merdeka </a:t>
            </a:r>
            <a:r>
              <a:rPr lang="en-ID" spc="-5" dirty="0" err="1"/>
              <a:t>bertujuan</a:t>
            </a:r>
            <a:r>
              <a:rPr lang="en-ID" spc="-5" dirty="0"/>
              <a:t>  </a:t>
            </a:r>
            <a:r>
              <a:rPr lang="en-ID" b="1" spc="-5" dirty="0" err="1">
                <a:solidFill>
                  <a:srgbClr val="FFFF00"/>
                </a:solidFill>
                <a:latin typeface="Calibri"/>
                <a:cs typeface="Calibri"/>
              </a:rPr>
              <a:t>mendorong</a:t>
            </a:r>
            <a:r>
              <a:rPr lang="en-ID" b="1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ID" b="1" spc="-10" dirty="0" err="1">
                <a:solidFill>
                  <a:srgbClr val="FFFF00"/>
                </a:solidFill>
                <a:latin typeface="Calibri"/>
                <a:cs typeface="Calibri"/>
              </a:rPr>
              <a:t>mahasiswa</a:t>
            </a:r>
            <a:r>
              <a:rPr lang="en-ID" b="1" spc="-10" dirty="0">
                <a:solidFill>
                  <a:srgbClr val="FFFF00"/>
                </a:solidFill>
                <a:latin typeface="Calibri"/>
                <a:cs typeface="Calibri"/>
              </a:rPr>
              <a:t>  </a:t>
            </a:r>
            <a:r>
              <a:rPr lang="en-ID" b="1" spc="-5" dirty="0" err="1">
                <a:solidFill>
                  <a:srgbClr val="FFFF00"/>
                </a:solidFill>
                <a:latin typeface="Calibri"/>
                <a:cs typeface="Calibri"/>
              </a:rPr>
              <a:t>untuk</a:t>
            </a:r>
            <a:r>
              <a:rPr lang="en-ID" b="1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ID" b="1" spc="-5" dirty="0" err="1">
                <a:solidFill>
                  <a:srgbClr val="FFFF00"/>
                </a:solidFill>
                <a:latin typeface="Calibri"/>
                <a:cs typeface="Calibri"/>
              </a:rPr>
              <a:t>menguasai</a:t>
            </a:r>
            <a:r>
              <a:rPr lang="en-ID" b="1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ID" b="1" spc="-5" dirty="0" err="1">
                <a:solidFill>
                  <a:srgbClr val="FFFF00"/>
                </a:solidFill>
                <a:latin typeface="Calibri"/>
                <a:cs typeface="Calibri"/>
              </a:rPr>
              <a:t>berbagai</a:t>
            </a:r>
            <a:r>
              <a:rPr lang="en-ID" b="1" spc="-5" dirty="0">
                <a:solidFill>
                  <a:srgbClr val="FFFF00"/>
                </a:solidFill>
                <a:latin typeface="Calibri"/>
                <a:cs typeface="Calibri"/>
              </a:rPr>
              <a:t>  </a:t>
            </a:r>
            <a:r>
              <a:rPr lang="en-ID" b="1" spc="-10" dirty="0" err="1">
                <a:solidFill>
                  <a:srgbClr val="FFFF00"/>
                </a:solidFill>
                <a:latin typeface="Calibri"/>
                <a:cs typeface="Calibri"/>
              </a:rPr>
              <a:t>keilmuan</a:t>
            </a:r>
            <a:r>
              <a:rPr lang="en-ID" b="1" spc="-10" dirty="0">
                <a:solidFill>
                  <a:srgbClr val="FFFF00"/>
                </a:solidFill>
                <a:latin typeface="Calibri"/>
                <a:cs typeface="Calibri"/>
              </a:rPr>
              <a:t> yang </a:t>
            </a:r>
            <a:r>
              <a:rPr lang="en-ID" b="1" spc="-5" dirty="0" err="1">
                <a:solidFill>
                  <a:srgbClr val="FFFF00"/>
                </a:solidFill>
                <a:latin typeface="Calibri"/>
                <a:cs typeface="Calibri"/>
              </a:rPr>
              <a:t>berguna</a:t>
            </a:r>
            <a:r>
              <a:rPr lang="en-ID" b="1" spc="-5" dirty="0">
                <a:solidFill>
                  <a:srgbClr val="FFFF00"/>
                </a:solidFill>
                <a:latin typeface="Calibri"/>
                <a:cs typeface="Calibri"/>
              </a:rPr>
              <a:t>  </a:t>
            </a:r>
            <a:r>
              <a:rPr lang="en-ID" b="1" spc="-5" dirty="0" err="1">
                <a:solidFill>
                  <a:srgbClr val="FFFF00"/>
                </a:solidFill>
                <a:latin typeface="Calibri"/>
                <a:cs typeface="Calibri"/>
              </a:rPr>
              <a:t>untuk</a:t>
            </a:r>
            <a:r>
              <a:rPr lang="en-ID" b="1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Calibri"/>
                <a:cs typeface="Calibri"/>
              </a:rPr>
              <a:t>memasuki</a:t>
            </a:r>
            <a:r>
              <a:rPr lang="en-ID" b="1" dirty="0">
                <a:solidFill>
                  <a:srgbClr val="FFFF00"/>
                </a:solidFill>
                <a:latin typeface="Calibri"/>
                <a:cs typeface="Calibri"/>
              </a:rPr>
              <a:t> dunia  </a:t>
            </a:r>
            <a:r>
              <a:rPr lang="en-ID" b="1" spc="-15" dirty="0" err="1">
                <a:solidFill>
                  <a:srgbClr val="FFFF00"/>
                </a:solidFill>
                <a:latin typeface="Calibri"/>
                <a:cs typeface="Calibri"/>
              </a:rPr>
              <a:t>kerja</a:t>
            </a:r>
            <a:r>
              <a:rPr lang="en-ID" spc="-15" dirty="0"/>
              <a:t>. </a:t>
            </a:r>
          </a:p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2233930" algn="l"/>
              </a:tabLst>
            </a:pPr>
            <a:r>
              <a:rPr lang="en-ID" spc="-5" dirty="0" err="1"/>
              <a:t>Kampus</a:t>
            </a:r>
            <a:r>
              <a:rPr lang="en-ID" spc="-5" dirty="0"/>
              <a:t> </a:t>
            </a:r>
            <a:r>
              <a:rPr lang="en-ID" spc="-15" dirty="0"/>
              <a:t>Merdeka  </a:t>
            </a:r>
            <a:r>
              <a:rPr lang="en-ID" spc="-5" dirty="0" err="1"/>
              <a:t>memberikan</a:t>
            </a:r>
            <a:r>
              <a:rPr lang="en-ID" spc="-5" dirty="0"/>
              <a:t> </a:t>
            </a:r>
            <a:r>
              <a:rPr lang="en-ID" spc="-15" dirty="0" err="1"/>
              <a:t>kesempatan</a:t>
            </a:r>
            <a:r>
              <a:rPr lang="en-ID" spc="-15" dirty="0"/>
              <a:t>  </a:t>
            </a:r>
            <a:r>
              <a:rPr lang="en-ID" spc="-5" dirty="0" err="1"/>
              <a:t>bagi</a:t>
            </a:r>
            <a:r>
              <a:rPr lang="en-ID" spc="-5" dirty="0"/>
              <a:t> </a:t>
            </a:r>
            <a:r>
              <a:rPr lang="en-ID" spc="-5" dirty="0" err="1"/>
              <a:t>mahasiswa</a:t>
            </a:r>
            <a:r>
              <a:rPr lang="en-ID" spc="-5" dirty="0"/>
              <a:t> </a:t>
            </a:r>
            <a:r>
              <a:rPr lang="en-ID" spc="-5" dirty="0" err="1"/>
              <a:t>untuk</a:t>
            </a:r>
            <a:r>
              <a:rPr lang="en-ID" spc="-5" dirty="0"/>
              <a:t>  </a:t>
            </a:r>
            <a:r>
              <a:rPr lang="en-ID" sz="3200" b="1" spc="-5" dirty="0" err="1">
                <a:solidFill>
                  <a:srgbClr val="FFFF00"/>
                </a:solidFill>
                <a:latin typeface="Calibri"/>
                <a:cs typeface="Calibri"/>
              </a:rPr>
              <a:t>memilih</a:t>
            </a:r>
            <a:r>
              <a:rPr lang="en-ID" sz="3200" b="1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ID" spc="-15" dirty="0" err="1"/>
              <a:t>mata</a:t>
            </a:r>
            <a:r>
              <a:rPr lang="en-ID" spc="-15" dirty="0"/>
              <a:t> </a:t>
            </a:r>
            <a:r>
              <a:rPr lang="en-ID" spc="-10" dirty="0" err="1"/>
              <a:t>kuliah</a:t>
            </a:r>
            <a:r>
              <a:rPr lang="en-ID" spc="-235" dirty="0"/>
              <a:t> </a:t>
            </a:r>
            <a:r>
              <a:rPr lang="en-ID" spc="-10" dirty="0"/>
              <a:t>yang  </a:t>
            </a:r>
            <a:r>
              <a:rPr lang="en-ID" spc="-10" dirty="0" err="1"/>
              <a:t>akan</a:t>
            </a:r>
            <a:r>
              <a:rPr lang="en-ID" spc="-10" dirty="0"/>
              <a:t> </a:t>
            </a:r>
            <a:r>
              <a:rPr lang="en-ID" spc="-15" dirty="0" err="1"/>
              <a:t>mereka</a:t>
            </a:r>
            <a:r>
              <a:rPr lang="en-ID" dirty="0"/>
              <a:t> </a:t>
            </a:r>
            <a:r>
              <a:rPr lang="en-ID" dirty="0" err="1"/>
              <a:t>ambil</a:t>
            </a:r>
            <a:endParaRPr lang="en-ID" sz="3200" dirty="0">
              <a:latin typeface="Calibri"/>
              <a:cs typeface="Calibri"/>
            </a:endParaRPr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EFFC4DEB-1102-4732-88A3-34DDBD72FFCA}"/>
              </a:ext>
            </a:extLst>
          </p:cNvPr>
          <p:cNvSpPr txBox="1"/>
          <p:nvPr/>
        </p:nvSpPr>
        <p:spPr>
          <a:xfrm>
            <a:off x="3725509" y="1945190"/>
            <a:ext cx="3974004" cy="379847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Melalui Kampus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Merdeka,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mahasiswa  memiliki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kesempatan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untuk </a:t>
            </a:r>
            <a:r>
              <a:rPr sz="2000" b="1" dirty="0">
                <a:solidFill>
                  <a:srgbClr val="FFFF00"/>
                </a:solidFill>
                <a:latin typeface="Calibri"/>
                <a:cs typeface="Calibri"/>
              </a:rPr>
              <a:t>1 </a:t>
            </a:r>
            <a:r>
              <a:rPr sz="2000" b="1" spc="-10" dirty="0">
                <a:solidFill>
                  <a:srgbClr val="FFFF00"/>
                </a:solidFill>
                <a:latin typeface="Calibri"/>
                <a:cs typeface="Calibri"/>
              </a:rPr>
              <a:t>(satu)  </a:t>
            </a:r>
            <a:r>
              <a:rPr sz="2000" b="1" spc="-5" dirty="0">
                <a:solidFill>
                  <a:srgbClr val="FFFF00"/>
                </a:solidFill>
                <a:latin typeface="Calibri"/>
                <a:cs typeface="Calibri"/>
              </a:rPr>
              <a:t>semester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atau setara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dengan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20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(dua  puluh)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sks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menempuh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pembelajaran di  luar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program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studi pada </a:t>
            </a:r>
            <a:r>
              <a:rPr sz="1800" b="1" spc="-10" dirty="0">
                <a:solidFill>
                  <a:srgbClr val="FFFF00"/>
                </a:solidFill>
                <a:latin typeface="Calibri"/>
                <a:cs typeface="Calibri"/>
              </a:rPr>
              <a:t>Perguruan </a:t>
            </a: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Tinggi  </a:t>
            </a:r>
            <a:r>
              <a:rPr sz="1800" b="1" spc="-10" dirty="0">
                <a:solidFill>
                  <a:srgbClr val="FFFF00"/>
                </a:solidFill>
                <a:latin typeface="Calibri"/>
                <a:cs typeface="Calibri"/>
              </a:rPr>
              <a:t>yang </a:t>
            </a:r>
            <a:r>
              <a:rPr sz="1800" b="1" spc="-5" dirty="0">
                <a:solidFill>
                  <a:srgbClr val="FFFF00"/>
                </a:solidFill>
                <a:latin typeface="Calibri"/>
                <a:cs typeface="Calibri"/>
              </a:rPr>
              <a:t>sama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; dan paling lama </a:t>
            </a:r>
            <a:r>
              <a:rPr sz="2000" b="1" dirty="0">
                <a:solidFill>
                  <a:srgbClr val="FFFF00"/>
                </a:solidFill>
                <a:latin typeface="Calibri"/>
                <a:cs typeface="Calibri"/>
              </a:rPr>
              <a:t>2 (dua)  </a:t>
            </a:r>
            <a:r>
              <a:rPr sz="2000" b="1" spc="-5" dirty="0">
                <a:solidFill>
                  <a:srgbClr val="FFFF00"/>
                </a:solidFill>
                <a:latin typeface="Calibri"/>
                <a:cs typeface="Calibri"/>
              </a:rPr>
              <a:t>semester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atau setara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dengan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40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(empat  puluh)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sks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menempuh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pembelajaran pada 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program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studi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yang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sama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000" b="1" spc="-10" dirty="0">
                <a:solidFill>
                  <a:srgbClr val="FFFF00"/>
                </a:solidFill>
                <a:latin typeface="Calibri"/>
                <a:cs typeface="Calibri"/>
              </a:rPr>
              <a:t>Perguruan  </a:t>
            </a:r>
            <a:r>
              <a:rPr sz="2000" b="1" dirty="0">
                <a:solidFill>
                  <a:srgbClr val="FFFF00"/>
                </a:solidFill>
                <a:latin typeface="Calibri"/>
                <a:cs typeface="Calibri"/>
              </a:rPr>
              <a:t>Tinggi </a:t>
            </a:r>
            <a:r>
              <a:rPr sz="2000" b="1" spc="-10" dirty="0">
                <a:solidFill>
                  <a:srgbClr val="FFFF00"/>
                </a:solidFill>
                <a:latin typeface="Calibri"/>
                <a:cs typeface="Calibri"/>
              </a:rPr>
              <a:t>yang </a:t>
            </a:r>
            <a:r>
              <a:rPr sz="2000" b="1" dirty="0">
                <a:solidFill>
                  <a:srgbClr val="FFFF00"/>
                </a:solidFill>
                <a:latin typeface="Calibri"/>
                <a:cs typeface="Calibri"/>
              </a:rPr>
              <a:t>berbeda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pembelajaran  pada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program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studi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yang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berbeda di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Perguruan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Tinggi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yang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berbeda;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dan/atau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pembelajaran di luar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Perguruan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Tinggi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18">
            <a:extLst>
              <a:ext uri="{FF2B5EF4-FFF2-40B4-BE49-F238E27FC236}">
                <a16:creationId xmlns:a16="http://schemas.microsoft.com/office/drawing/2014/main" id="{CCBC6E96-CD02-4EE5-AF45-EAE27D9FD7B6}"/>
              </a:ext>
            </a:extLst>
          </p:cNvPr>
          <p:cNvSpPr txBox="1">
            <a:spLocks/>
          </p:cNvSpPr>
          <p:nvPr/>
        </p:nvSpPr>
        <p:spPr>
          <a:xfrm>
            <a:off x="7904408" y="1945190"/>
            <a:ext cx="4115314" cy="40132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wrap="square" lIns="0" tIns="12065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068705" algn="l"/>
                <a:tab pos="1522095" algn="l"/>
                <a:tab pos="1951355" algn="l"/>
                <a:tab pos="2399030" algn="l"/>
              </a:tabLst>
            </a:pPr>
            <a:r>
              <a:rPr lang="en-ID" spc="-10" dirty="0" err="1"/>
              <a:t>Pembelajaran</a:t>
            </a:r>
            <a:r>
              <a:rPr lang="en-ID" spc="-10" dirty="0"/>
              <a:t>	</a:t>
            </a:r>
            <a:r>
              <a:rPr lang="en-ID" spc="-5" dirty="0" err="1"/>
              <a:t>dalam</a:t>
            </a:r>
            <a:r>
              <a:rPr lang="en-ID" spc="-5" dirty="0"/>
              <a:t> </a:t>
            </a:r>
            <a:r>
              <a:rPr lang="en-ID" spc="-10" dirty="0" err="1"/>
              <a:t>Kampus</a:t>
            </a:r>
            <a:r>
              <a:rPr lang="en-ID" spc="-10" dirty="0"/>
              <a:t>  </a:t>
            </a:r>
            <a:r>
              <a:rPr lang="en-ID" spc="-15" dirty="0"/>
              <a:t>Merdeka </a:t>
            </a:r>
            <a:r>
              <a:rPr lang="en-ID" spc="70" dirty="0"/>
              <a:t> </a:t>
            </a:r>
            <a:r>
              <a:rPr lang="en-ID" spc="-10" dirty="0" err="1"/>
              <a:t>memberikan</a:t>
            </a:r>
            <a:r>
              <a:rPr lang="en-ID" spc="-10" dirty="0"/>
              <a:t>	</a:t>
            </a:r>
            <a:r>
              <a:rPr lang="en-ID" spc="-15" dirty="0" err="1"/>
              <a:t>tantangan</a:t>
            </a:r>
            <a:r>
              <a:rPr lang="en-ID" spc="-15" dirty="0"/>
              <a:t> </a:t>
            </a:r>
            <a:r>
              <a:rPr lang="en-ID" spc="-10" dirty="0"/>
              <a:t>dan  </a:t>
            </a:r>
            <a:r>
              <a:rPr lang="en-ID" spc="-15" dirty="0" err="1"/>
              <a:t>kesempatan</a:t>
            </a:r>
            <a:r>
              <a:rPr lang="en-ID" spc="-15" dirty="0"/>
              <a:t> </a:t>
            </a:r>
            <a:r>
              <a:rPr lang="en-ID" spc="-10" dirty="0" err="1"/>
              <a:t>untuk</a:t>
            </a:r>
            <a:r>
              <a:rPr lang="en-ID" spc="-10" dirty="0"/>
              <a:t> </a:t>
            </a:r>
            <a:r>
              <a:rPr lang="en-ID" b="1" spc="-10" dirty="0" err="1">
                <a:solidFill>
                  <a:srgbClr val="FF0000"/>
                </a:solidFill>
                <a:latin typeface="Calibri"/>
                <a:cs typeface="Calibri"/>
              </a:rPr>
              <a:t>pengembangan</a:t>
            </a:r>
            <a:r>
              <a:rPr lang="en-ID" b="1" spc="-10" dirty="0">
                <a:solidFill>
                  <a:srgbClr val="FF0000"/>
                </a:solidFill>
                <a:latin typeface="Calibri"/>
                <a:cs typeface="Calibri"/>
              </a:rPr>
              <a:t>  </a:t>
            </a:r>
            <a:r>
              <a:rPr lang="en-ID" b="1" spc="-10" dirty="0" err="1">
                <a:solidFill>
                  <a:srgbClr val="FF0000"/>
                </a:solidFill>
                <a:latin typeface="Calibri"/>
                <a:cs typeface="Calibri"/>
              </a:rPr>
              <a:t>kreativitas</a:t>
            </a:r>
            <a:r>
              <a:rPr lang="en-ID" b="1" spc="-10" dirty="0">
                <a:solidFill>
                  <a:srgbClr val="FF0000"/>
                </a:solidFill>
                <a:latin typeface="Calibri"/>
                <a:cs typeface="Calibri"/>
              </a:rPr>
              <a:t>, </a:t>
            </a:r>
            <a:r>
              <a:rPr lang="en-ID" b="1" spc="-5" dirty="0" err="1">
                <a:solidFill>
                  <a:srgbClr val="FF0000"/>
                </a:solidFill>
                <a:latin typeface="Calibri"/>
                <a:cs typeface="Calibri"/>
              </a:rPr>
              <a:t>kapasitas</a:t>
            </a:r>
            <a:r>
              <a:rPr lang="en-ID" b="1" spc="-5" dirty="0">
                <a:solidFill>
                  <a:srgbClr val="FF0000"/>
                </a:solidFill>
                <a:latin typeface="Calibri"/>
                <a:cs typeface="Calibri"/>
              </a:rPr>
              <a:t>, </a:t>
            </a:r>
            <a:r>
              <a:rPr lang="en-ID" b="1" spc="-10" dirty="0" err="1">
                <a:solidFill>
                  <a:srgbClr val="FF0000"/>
                </a:solidFill>
                <a:latin typeface="Calibri"/>
                <a:cs typeface="Calibri"/>
              </a:rPr>
              <a:t>kepribadian</a:t>
            </a:r>
            <a:r>
              <a:rPr lang="en-ID" b="1" spc="-10" dirty="0">
                <a:solidFill>
                  <a:srgbClr val="FF0000"/>
                </a:solidFill>
                <a:latin typeface="Calibri"/>
                <a:cs typeface="Calibri"/>
              </a:rPr>
              <a:t>,  </a:t>
            </a:r>
            <a:r>
              <a:rPr lang="en-ID" b="1" dirty="0">
                <a:solidFill>
                  <a:srgbClr val="FF0000"/>
                </a:solidFill>
                <a:latin typeface="Calibri"/>
                <a:cs typeface="Calibri"/>
              </a:rPr>
              <a:t>dan </a:t>
            </a:r>
            <a:r>
              <a:rPr lang="en-ID" b="1" spc="-10" dirty="0" err="1">
                <a:solidFill>
                  <a:srgbClr val="FF0000"/>
                </a:solidFill>
                <a:latin typeface="Calibri"/>
                <a:cs typeface="Calibri"/>
              </a:rPr>
              <a:t>kebutuhan</a:t>
            </a:r>
            <a:r>
              <a:rPr lang="en-ID" b="1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ID" spc="-10" dirty="0" err="1"/>
              <a:t>mahasiswa</a:t>
            </a:r>
            <a:r>
              <a:rPr lang="en-ID" spc="-10" dirty="0"/>
              <a:t>, </a:t>
            </a:r>
            <a:r>
              <a:rPr lang="en-ID" spc="-10" dirty="0" err="1"/>
              <a:t>serta</a:t>
            </a:r>
            <a:r>
              <a:rPr lang="en-ID" spc="-10" dirty="0"/>
              <a:t>  </a:t>
            </a:r>
            <a:r>
              <a:rPr lang="en-ID" spc="-10" dirty="0" err="1"/>
              <a:t>mengembangkan</a:t>
            </a:r>
            <a:r>
              <a:rPr lang="en-ID" spc="-10" dirty="0"/>
              <a:t> </a:t>
            </a:r>
            <a:r>
              <a:rPr lang="en-ID" b="1" spc="-10" dirty="0" err="1">
                <a:solidFill>
                  <a:srgbClr val="FF0000"/>
                </a:solidFill>
                <a:latin typeface="Calibri"/>
                <a:cs typeface="Calibri"/>
              </a:rPr>
              <a:t>kemandirian</a:t>
            </a:r>
            <a:r>
              <a:rPr lang="en-ID" b="1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ID" spc="-10" dirty="0" err="1"/>
              <a:t>dalam</a:t>
            </a:r>
            <a:r>
              <a:rPr lang="en-ID" spc="-10" dirty="0"/>
              <a:t>  </a:t>
            </a:r>
            <a:r>
              <a:rPr lang="en-ID" spc="-5" dirty="0" err="1"/>
              <a:t>mencari</a:t>
            </a:r>
            <a:r>
              <a:rPr lang="en-ID" spc="-5" dirty="0"/>
              <a:t> dan </a:t>
            </a:r>
            <a:r>
              <a:rPr lang="en-ID" spc="-10" dirty="0" err="1"/>
              <a:t>menemukan</a:t>
            </a:r>
            <a:r>
              <a:rPr lang="en-ID" spc="-10" dirty="0"/>
              <a:t> </a:t>
            </a:r>
            <a:r>
              <a:rPr lang="en-ID" spc="-10" dirty="0" err="1"/>
              <a:t>pengetahuan</a:t>
            </a:r>
            <a:r>
              <a:rPr lang="en-ID" spc="-10" dirty="0"/>
              <a:t>  </a:t>
            </a:r>
            <a:r>
              <a:rPr lang="en-ID" spc="-5" dirty="0" err="1"/>
              <a:t>melalui</a:t>
            </a:r>
            <a:r>
              <a:rPr lang="en-ID" spc="15" dirty="0"/>
              <a:t> </a:t>
            </a:r>
            <a:r>
              <a:rPr lang="en-ID" spc="-20" dirty="0" err="1"/>
              <a:t>kenyataan</a:t>
            </a:r>
            <a:r>
              <a:rPr lang="en-ID" spc="-20" dirty="0"/>
              <a:t>	</a:t>
            </a:r>
            <a:r>
              <a:rPr lang="en-ID" spc="-5" dirty="0"/>
              <a:t>dan </a:t>
            </a:r>
            <a:r>
              <a:rPr lang="en-ID" spc="-10" dirty="0" err="1"/>
              <a:t>dinamika</a:t>
            </a:r>
            <a:r>
              <a:rPr lang="en-ID" spc="-10" dirty="0"/>
              <a:t>  </a:t>
            </a:r>
            <a:r>
              <a:rPr lang="en-ID" spc="-10" dirty="0" err="1"/>
              <a:t>lapangan</a:t>
            </a:r>
            <a:r>
              <a:rPr lang="en-ID" spc="-10" dirty="0"/>
              <a:t>	</a:t>
            </a:r>
            <a:r>
              <a:rPr lang="en-ID" spc="-5" dirty="0" err="1"/>
              <a:t>seperti</a:t>
            </a:r>
            <a:r>
              <a:rPr lang="en-ID" spc="-5" dirty="0"/>
              <a:t> </a:t>
            </a:r>
            <a:r>
              <a:rPr lang="en-ID" spc="-20" dirty="0" err="1"/>
              <a:t>persyaratan</a:t>
            </a:r>
            <a:r>
              <a:rPr lang="en-ID" spc="-20" dirty="0"/>
              <a:t>  </a:t>
            </a:r>
            <a:r>
              <a:rPr lang="en-ID" spc="-10" dirty="0" err="1"/>
              <a:t>kemampuan</a:t>
            </a:r>
            <a:r>
              <a:rPr lang="en-ID" spc="-10" dirty="0"/>
              <a:t>, </a:t>
            </a:r>
            <a:r>
              <a:rPr lang="en-ID" spc="-5" dirty="0" err="1"/>
              <a:t>permasalahan</a:t>
            </a:r>
            <a:r>
              <a:rPr lang="en-ID" spc="-5" dirty="0"/>
              <a:t> </a:t>
            </a:r>
            <a:r>
              <a:rPr lang="en-ID" spc="-5" dirty="0" err="1"/>
              <a:t>riil</a:t>
            </a:r>
            <a:r>
              <a:rPr lang="en-ID" spc="-5" dirty="0"/>
              <a:t>,  </a:t>
            </a:r>
            <a:r>
              <a:rPr lang="en-ID" spc="-15" dirty="0" err="1"/>
              <a:t>interaksi</a:t>
            </a:r>
            <a:r>
              <a:rPr lang="en-ID" spc="-15" dirty="0"/>
              <a:t> </a:t>
            </a:r>
            <a:r>
              <a:rPr lang="en-ID" spc="-10" dirty="0" err="1"/>
              <a:t>sosial</a:t>
            </a:r>
            <a:r>
              <a:rPr lang="en-ID" spc="-10" dirty="0"/>
              <a:t>, </a:t>
            </a:r>
            <a:r>
              <a:rPr lang="en-ID" spc="-15" dirty="0" err="1"/>
              <a:t>kolaborasi</a:t>
            </a:r>
            <a:r>
              <a:rPr lang="en-ID" spc="-15" dirty="0"/>
              <a:t>, </a:t>
            </a:r>
            <a:r>
              <a:rPr lang="en-ID" spc="-5" dirty="0" err="1"/>
              <a:t>manajemen</a:t>
            </a:r>
            <a:r>
              <a:rPr lang="en-ID" spc="-5" dirty="0"/>
              <a:t>  </a:t>
            </a:r>
            <a:r>
              <a:rPr lang="en-ID" spc="-10" dirty="0" err="1"/>
              <a:t>diri</a:t>
            </a:r>
            <a:r>
              <a:rPr lang="en-ID" spc="-10" dirty="0"/>
              <a:t>, </a:t>
            </a:r>
            <a:r>
              <a:rPr lang="en-ID" spc="-10" dirty="0" err="1"/>
              <a:t>tuntutan</a:t>
            </a:r>
            <a:r>
              <a:rPr lang="en-ID" spc="-10" dirty="0"/>
              <a:t> </a:t>
            </a:r>
            <a:r>
              <a:rPr lang="en-ID" spc="-5" dirty="0" err="1"/>
              <a:t>kinerja</a:t>
            </a:r>
            <a:r>
              <a:rPr lang="en-ID" spc="-5" dirty="0"/>
              <a:t>, </a:t>
            </a:r>
            <a:r>
              <a:rPr lang="en-ID" spc="-15" dirty="0"/>
              <a:t>target </a:t>
            </a:r>
            <a:r>
              <a:rPr lang="en-ID" spc="-10" dirty="0"/>
              <a:t>dan  </a:t>
            </a:r>
            <a:r>
              <a:rPr lang="en-ID" spc="-10" dirty="0" err="1"/>
              <a:t>pencapaiannya</a:t>
            </a:r>
            <a:endParaRPr lang="en-ID" dirty="0">
              <a:latin typeface="Calibri"/>
              <a:cs typeface="Calibri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EA74EA0-302E-49D2-8497-6CFD8C7A4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212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4812D5-5DD7-4ED2-A98C-86364EF25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568"/>
            <a:ext cx="12192000" cy="6150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073D3E-685A-4DD2-90CA-24CA44AB8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35C74-288D-4169-B033-E9CDFD5B7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61355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04B8-C700-4722-A11A-798F7A770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CONTOH PROSES BELAJAR “KAMPUS MERDEKA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46B434-B0B5-4A23-AA31-FB69A6C55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853754"/>
            <a:ext cx="10197082" cy="36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32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1BD05-899E-4FC3-BA5B-421541BFE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65F5B2-153A-488E-B0DE-485C65BDD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6793"/>
            <a:ext cx="6253216" cy="6201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0D021-4A86-4BC7-8871-A4092B332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216" y="-86793"/>
            <a:ext cx="5998984" cy="620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37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B4595-E666-446E-BEEF-9E187A92C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AD521-187B-4041-98D6-E02D9C2FE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5C58ED-996F-4C26-B202-50253CC5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096000" cy="6053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44BB3-8010-40BC-A8BB-7CC9A5D0C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09"/>
          <a:stretch/>
        </p:blipFill>
        <p:spPr>
          <a:xfrm>
            <a:off x="6096000" y="-1"/>
            <a:ext cx="5907024" cy="605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75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57" y="622553"/>
            <a:ext cx="998928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lang="en-ID" sz="3200" spc="110" dirty="0" err="1">
                <a:latin typeface="Arial"/>
                <a:cs typeface="Arial"/>
              </a:rPr>
              <a:t>Aturan</a:t>
            </a:r>
            <a:r>
              <a:rPr lang="en-ID" sz="3200" spc="110" dirty="0">
                <a:latin typeface="Arial"/>
                <a:cs typeface="Arial"/>
              </a:rPr>
              <a:t> </a:t>
            </a:r>
            <a:r>
              <a:rPr lang="en-ID" sz="3200" spc="80" dirty="0" err="1">
                <a:latin typeface="Arial"/>
                <a:cs typeface="Arial"/>
              </a:rPr>
              <a:t>Tambahan</a:t>
            </a:r>
            <a:r>
              <a:rPr lang="en-ID" sz="3200" spc="80" dirty="0">
                <a:latin typeface="Arial"/>
                <a:cs typeface="Arial"/>
              </a:rPr>
              <a:t> </a:t>
            </a:r>
            <a:r>
              <a:rPr lang="en-ID" sz="3200" spc="75" dirty="0" err="1">
                <a:latin typeface="Arial"/>
                <a:cs typeface="Arial"/>
              </a:rPr>
              <a:t>Pedoman</a:t>
            </a:r>
            <a:r>
              <a:rPr lang="en-ID" sz="3200" spc="75" dirty="0">
                <a:latin typeface="Arial"/>
                <a:cs typeface="Arial"/>
              </a:rPr>
              <a:t> </a:t>
            </a:r>
            <a:r>
              <a:rPr lang="en-ID" sz="3200" spc="80" dirty="0" err="1">
                <a:latin typeface="Arial"/>
                <a:cs typeface="Arial"/>
              </a:rPr>
              <a:t>versi</a:t>
            </a:r>
            <a:r>
              <a:rPr lang="en-ID" sz="3200" spc="-165" dirty="0">
                <a:latin typeface="Arial"/>
                <a:cs typeface="Arial"/>
              </a:rPr>
              <a:t> </a:t>
            </a:r>
            <a:r>
              <a:rPr lang="en-ID" sz="3200" spc="-10" dirty="0">
                <a:latin typeface="Arial"/>
                <a:cs typeface="Arial"/>
              </a:rPr>
              <a:t>2020</a:t>
            </a:r>
            <a:r>
              <a:rPr lang="en-ID" sz="3200" spc="70" dirty="0">
                <a:latin typeface="Arial"/>
                <a:cs typeface="Arial"/>
              </a:rPr>
              <a:t>Masa </a:t>
            </a:r>
            <a:r>
              <a:rPr lang="en-ID" sz="3200" spc="110" dirty="0">
                <a:latin typeface="Arial"/>
                <a:cs typeface="Arial"/>
              </a:rPr>
              <a:t>studi </a:t>
            </a:r>
            <a:r>
              <a:rPr lang="en-ID" sz="3200" spc="105" dirty="0" err="1">
                <a:latin typeface="Arial"/>
                <a:cs typeface="Arial"/>
              </a:rPr>
              <a:t>untuk</a:t>
            </a:r>
            <a:r>
              <a:rPr lang="en-ID" sz="3200" spc="105" dirty="0">
                <a:latin typeface="Arial"/>
                <a:cs typeface="Arial"/>
              </a:rPr>
              <a:t> </a:t>
            </a:r>
            <a:r>
              <a:rPr lang="en-ID" sz="3200" spc="65" dirty="0" err="1">
                <a:latin typeface="Arial"/>
                <a:cs typeface="Arial"/>
              </a:rPr>
              <a:t>setiap</a:t>
            </a:r>
            <a:r>
              <a:rPr lang="en-ID" sz="3200" spc="65" dirty="0">
                <a:latin typeface="Arial"/>
                <a:cs typeface="Arial"/>
              </a:rPr>
              <a:t> </a:t>
            </a:r>
            <a:r>
              <a:rPr lang="en-ID" sz="3200" spc="95" dirty="0" err="1">
                <a:latin typeface="Arial"/>
                <a:cs typeface="Arial"/>
              </a:rPr>
              <a:t>jenjang</a:t>
            </a:r>
            <a:r>
              <a:rPr lang="en-ID" sz="3200" spc="-240" dirty="0">
                <a:latin typeface="Arial"/>
                <a:cs typeface="Arial"/>
              </a:rPr>
              <a:t> </a:t>
            </a:r>
            <a:r>
              <a:rPr lang="en-ID" sz="3200" spc="120" dirty="0">
                <a:latin typeface="Arial"/>
                <a:cs typeface="Arial"/>
              </a:rPr>
              <a:t>program:</a:t>
            </a:r>
            <a:endParaRPr lang="en-ID" sz="3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-1269351" y="2067184"/>
            <a:ext cx="13196308" cy="2723694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2184400" marR="5080" lvl="1" indent="-342900">
              <a:lnSpc>
                <a:spcPct val="80000"/>
              </a:lnSpc>
              <a:spcBef>
                <a:spcPts val="550"/>
              </a:spcBef>
              <a:buFont typeface="+mj-lt"/>
              <a:buAutoNum type="arabicPeriod"/>
              <a:tabLst>
                <a:tab pos="2070100" algn="l"/>
                <a:tab pos="2070735" algn="l"/>
              </a:tabLst>
            </a:pPr>
            <a:r>
              <a:rPr lang="en-ID" sz="1700" spc="105" dirty="0">
                <a:latin typeface="Arial"/>
                <a:cs typeface="Arial"/>
              </a:rPr>
              <a:t>M</a:t>
            </a:r>
            <a:r>
              <a:rPr sz="1700" spc="105" dirty="0" err="1">
                <a:latin typeface="Arial"/>
                <a:cs typeface="Arial"/>
              </a:rPr>
              <a:t>inimal</a:t>
            </a:r>
            <a:r>
              <a:rPr sz="1700" spc="105" dirty="0">
                <a:latin typeface="Arial"/>
                <a:cs typeface="Arial"/>
              </a:rPr>
              <a:t> </a:t>
            </a:r>
            <a:r>
              <a:rPr sz="1700" spc="75" dirty="0">
                <a:latin typeface="Arial"/>
                <a:cs typeface="Arial"/>
              </a:rPr>
              <a:t>paling </a:t>
            </a:r>
            <a:r>
              <a:rPr sz="1700" spc="65" dirty="0">
                <a:latin typeface="Arial"/>
                <a:cs typeface="Arial"/>
              </a:rPr>
              <a:t>lama </a:t>
            </a:r>
            <a:r>
              <a:rPr sz="1700" dirty="0">
                <a:latin typeface="Arial"/>
                <a:cs typeface="Arial"/>
              </a:rPr>
              <a:t>7 </a:t>
            </a:r>
            <a:r>
              <a:rPr sz="1700" spc="65" dirty="0">
                <a:latin typeface="Arial"/>
                <a:cs typeface="Arial"/>
              </a:rPr>
              <a:t>(tujuh) </a:t>
            </a:r>
            <a:r>
              <a:rPr sz="1700" spc="70" dirty="0">
                <a:latin typeface="Arial"/>
                <a:cs typeface="Arial"/>
              </a:rPr>
              <a:t>tahun </a:t>
            </a:r>
            <a:r>
              <a:rPr sz="1700" spc="40" dirty="0">
                <a:latin typeface="Arial"/>
                <a:cs typeface="Arial"/>
              </a:rPr>
              <a:t>akademik </a:t>
            </a:r>
            <a:r>
              <a:rPr sz="1700" spc="70" dirty="0">
                <a:latin typeface="Arial"/>
                <a:cs typeface="Arial"/>
              </a:rPr>
              <a:t>untuk </a:t>
            </a:r>
            <a:r>
              <a:rPr sz="1700" spc="90" dirty="0">
                <a:latin typeface="Arial"/>
                <a:cs typeface="Arial"/>
              </a:rPr>
              <a:t>program </a:t>
            </a:r>
            <a:r>
              <a:rPr sz="1700" spc="30" dirty="0">
                <a:latin typeface="Arial"/>
                <a:cs typeface="Arial"/>
              </a:rPr>
              <a:t>sarjana, </a:t>
            </a:r>
            <a:r>
              <a:rPr sz="1700" spc="90" dirty="0">
                <a:latin typeface="Arial"/>
                <a:cs typeface="Arial"/>
              </a:rPr>
              <a:t>program  </a:t>
            </a:r>
            <a:r>
              <a:rPr sz="1700" spc="95" dirty="0">
                <a:latin typeface="Arial"/>
                <a:cs typeface="Arial"/>
              </a:rPr>
              <a:t>diploma </a:t>
            </a:r>
            <a:r>
              <a:rPr sz="1700" spc="45" dirty="0">
                <a:latin typeface="Arial"/>
                <a:cs typeface="Arial"/>
              </a:rPr>
              <a:t>empat/sarjana </a:t>
            </a:r>
            <a:r>
              <a:rPr sz="1700" spc="40" dirty="0">
                <a:latin typeface="Arial"/>
                <a:cs typeface="Arial"/>
              </a:rPr>
              <a:t>terapan, </a:t>
            </a:r>
            <a:r>
              <a:rPr sz="1700" spc="60" dirty="0">
                <a:latin typeface="Arial"/>
                <a:cs typeface="Arial"/>
              </a:rPr>
              <a:t>dengan </a:t>
            </a:r>
            <a:r>
              <a:rPr sz="1700" spc="50" dirty="0">
                <a:latin typeface="Arial"/>
                <a:cs typeface="Arial"/>
              </a:rPr>
              <a:t>beban belajar </a:t>
            </a:r>
            <a:r>
              <a:rPr sz="1700" spc="60" dirty="0">
                <a:latin typeface="Arial"/>
                <a:cs typeface="Arial"/>
              </a:rPr>
              <a:t>mahasiswa </a:t>
            </a:r>
            <a:r>
              <a:rPr sz="1700" spc="75" dirty="0">
                <a:latin typeface="Arial"/>
                <a:cs typeface="Arial"/>
              </a:rPr>
              <a:t>paling</a:t>
            </a:r>
            <a:r>
              <a:rPr sz="1700" spc="-260" dirty="0">
                <a:latin typeface="Arial"/>
                <a:cs typeface="Arial"/>
              </a:rPr>
              <a:t> </a:t>
            </a:r>
            <a:r>
              <a:rPr sz="1700" spc="55" dirty="0">
                <a:latin typeface="Arial"/>
                <a:cs typeface="Arial"/>
              </a:rPr>
              <a:t>sedikit  </a:t>
            </a:r>
            <a:r>
              <a:rPr sz="1700" spc="-10" dirty="0">
                <a:latin typeface="Arial"/>
                <a:cs typeface="Arial"/>
              </a:rPr>
              <a:t>144 </a:t>
            </a:r>
            <a:r>
              <a:rPr sz="1700" spc="30" dirty="0">
                <a:latin typeface="Arial"/>
                <a:cs typeface="Arial"/>
              </a:rPr>
              <a:t>(seratus </a:t>
            </a:r>
            <a:r>
              <a:rPr sz="1700" spc="70" dirty="0">
                <a:latin typeface="Arial"/>
                <a:cs typeface="Arial"/>
              </a:rPr>
              <a:t>empat </a:t>
            </a:r>
            <a:r>
              <a:rPr sz="1700" spc="90" dirty="0">
                <a:latin typeface="Arial"/>
                <a:cs typeface="Arial"/>
              </a:rPr>
              <a:t>puluh </a:t>
            </a:r>
            <a:r>
              <a:rPr sz="1700" spc="55" dirty="0">
                <a:latin typeface="Arial"/>
                <a:cs typeface="Arial"/>
              </a:rPr>
              <a:t>empat) </a:t>
            </a:r>
            <a:r>
              <a:rPr sz="1700" spc="40" dirty="0">
                <a:latin typeface="Arial"/>
                <a:cs typeface="Arial"/>
              </a:rPr>
              <a:t>Satuan </a:t>
            </a:r>
            <a:r>
              <a:rPr sz="1700" spc="60" dirty="0">
                <a:latin typeface="Arial"/>
                <a:cs typeface="Arial"/>
              </a:rPr>
              <a:t>Kredit</a:t>
            </a:r>
            <a:r>
              <a:rPr sz="1700" spc="-200" dirty="0">
                <a:latin typeface="Arial"/>
                <a:cs typeface="Arial"/>
              </a:rPr>
              <a:t> </a:t>
            </a:r>
            <a:r>
              <a:rPr sz="1700" spc="35" dirty="0">
                <a:latin typeface="Arial"/>
                <a:cs typeface="Arial"/>
              </a:rPr>
              <a:t>Semester;</a:t>
            </a:r>
            <a:endParaRPr lang="en-ID" sz="1700" spc="35" dirty="0">
              <a:latin typeface="Arial"/>
              <a:cs typeface="Arial"/>
            </a:endParaRPr>
          </a:p>
          <a:p>
            <a:pPr marL="2184400" marR="5080" lvl="1" indent="-342900">
              <a:lnSpc>
                <a:spcPct val="80000"/>
              </a:lnSpc>
              <a:spcBef>
                <a:spcPts val="550"/>
              </a:spcBef>
              <a:buFont typeface="+mj-lt"/>
              <a:buAutoNum type="arabicPeriod"/>
              <a:tabLst>
                <a:tab pos="2070100" algn="l"/>
                <a:tab pos="2070735" algn="l"/>
              </a:tabLst>
            </a:pPr>
            <a:r>
              <a:rPr lang="en-ID" sz="1700" spc="75" dirty="0">
                <a:latin typeface="Arial"/>
                <a:cs typeface="Arial"/>
              </a:rPr>
              <a:t>P</a:t>
            </a:r>
            <a:r>
              <a:rPr sz="1700" spc="75" dirty="0" err="1">
                <a:latin typeface="Arial"/>
                <a:cs typeface="Arial"/>
              </a:rPr>
              <a:t>aling</a:t>
            </a:r>
            <a:r>
              <a:rPr sz="1700" spc="75" dirty="0">
                <a:latin typeface="Arial"/>
                <a:cs typeface="Arial"/>
              </a:rPr>
              <a:t> </a:t>
            </a:r>
            <a:r>
              <a:rPr sz="1700" spc="65" dirty="0">
                <a:latin typeface="Arial"/>
                <a:cs typeface="Arial"/>
              </a:rPr>
              <a:t>lama </a:t>
            </a:r>
            <a:r>
              <a:rPr sz="1700" dirty="0">
                <a:latin typeface="Arial"/>
                <a:cs typeface="Arial"/>
              </a:rPr>
              <a:t>3 </a:t>
            </a:r>
            <a:r>
              <a:rPr sz="1700" spc="45" dirty="0">
                <a:latin typeface="Arial"/>
                <a:cs typeface="Arial"/>
              </a:rPr>
              <a:t>(tiga) </a:t>
            </a:r>
            <a:r>
              <a:rPr sz="1700" spc="70" dirty="0">
                <a:latin typeface="Arial"/>
                <a:cs typeface="Arial"/>
              </a:rPr>
              <a:t>tahun </a:t>
            </a:r>
            <a:r>
              <a:rPr sz="1700" spc="40" dirty="0">
                <a:latin typeface="Arial"/>
                <a:cs typeface="Arial"/>
              </a:rPr>
              <a:t>akademik </a:t>
            </a:r>
            <a:r>
              <a:rPr sz="1700" spc="70" dirty="0">
                <a:latin typeface="Arial"/>
                <a:cs typeface="Arial"/>
              </a:rPr>
              <a:t>untuk </a:t>
            </a:r>
            <a:r>
              <a:rPr sz="1700" spc="90" dirty="0">
                <a:latin typeface="Arial"/>
                <a:cs typeface="Arial"/>
              </a:rPr>
              <a:t>program </a:t>
            </a:r>
            <a:r>
              <a:rPr sz="1700" spc="65" dirty="0">
                <a:latin typeface="Arial"/>
                <a:cs typeface="Arial"/>
              </a:rPr>
              <a:t>profesi </a:t>
            </a:r>
            <a:r>
              <a:rPr sz="1700" spc="35" dirty="0">
                <a:latin typeface="Arial"/>
                <a:cs typeface="Arial"/>
              </a:rPr>
              <a:t>setelah  </a:t>
            </a:r>
            <a:r>
              <a:rPr sz="1700" spc="45" dirty="0">
                <a:latin typeface="Arial"/>
                <a:cs typeface="Arial"/>
              </a:rPr>
              <a:t>menyelesaikan </a:t>
            </a:r>
            <a:r>
              <a:rPr sz="1700" spc="90" dirty="0">
                <a:latin typeface="Arial"/>
                <a:cs typeface="Arial"/>
              </a:rPr>
              <a:t>program </a:t>
            </a:r>
            <a:r>
              <a:rPr sz="1700" spc="30" dirty="0">
                <a:latin typeface="Arial"/>
                <a:cs typeface="Arial"/>
              </a:rPr>
              <a:t>sarjana, </a:t>
            </a:r>
            <a:r>
              <a:rPr sz="1700" spc="35" dirty="0">
                <a:latin typeface="Arial"/>
                <a:cs typeface="Arial"/>
              </a:rPr>
              <a:t>atau </a:t>
            </a:r>
            <a:r>
              <a:rPr sz="1700" spc="90" dirty="0">
                <a:latin typeface="Arial"/>
                <a:cs typeface="Arial"/>
              </a:rPr>
              <a:t>program </a:t>
            </a:r>
            <a:r>
              <a:rPr sz="1700" spc="95" dirty="0">
                <a:latin typeface="Arial"/>
                <a:cs typeface="Arial"/>
              </a:rPr>
              <a:t>diploma </a:t>
            </a:r>
            <a:r>
              <a:rPr sz="1700" spc="45" dirty="0">
                <a:latin typeface="Arial"/>
                <a:cs typeface="Arial"/>
              </a:rPr>
              <a:t>empat/sarjana</a:t>
            </a:r>
            <a:r>
              <a:rPr sz="1700" spc="-210" dirty="0">
                <a:latin typeface="Arial"/>
                <a:cs typeface="Arial"/>
              </a:rPr>
              <a:t> </a:t>
            </a:r>
            <a:r>
              <a:rPr sz="1700" spc="40" dirty="0">
                <a:latin typeface="Arial"/>
                <a:cs typeface="Arial"/>
              </a:rPr>
              <a:t>terapan,  </a:t>
            </a:r>
            <a:r>
              <a:rPr sz="1700" spc="60" dirty="0">
                <a:latin typeface="Arial"/>
                <a:cs typeface="Arial"/>
              </a:rPr>
              <a:t>dengan </a:t>
            </a:r>
            <a:r>
              <a:rPr sz="1700" spc="55" dirty="0">
                <a:latin typeface="Arial"/>
                <a:cs typeface="Arial"/>
              </a:rPr>
              <a:t>beban </a:t>
            </a:r>
            <a:r>
              <a:rPr sz="1700" spc="50" dirty="0">
                <a:latin typeface="Arial"/>
                <a:cs typeface="Arial"/>
              </a:rPr>
              <a:t>belajar </a:t>
            </a:r>
            <a:r>
              <a:rPr sz="1700" spc="60" dirty="0">
                <a:latin typeface="Arial"/>
                <a:cs typeface="Arial"/>
              </a:rPr>
              <a:t>mahasiswa </a:t>
            </a:r>
            <a:r>
              <a:rPr sz="1700" spc="75" dirty="0">
                <a:latin typeface="Arial"/>
                <a:cs typeface="Arial"/>
              </a:rPr>
              <a:t>paling </a:t>
            </a:r>
            <a:r>
              <a:rPr sz="1700" spc="55" dirty="0">
                <a:latin typeface="Arial"/>
                <a:cs typeface="Arial"/>
              </a:rPr>
              <a:t>sedikit </a:t>
            </a:r>
            <a:r>
              <a:rPr sz="1700" spc="-5" dirty="0">
                <a:latin typeface="Arial"/>
                <a:cs typeface="Arial"/>
              </a:rPr>
              <a:t>24 </a:t>
            </a:r>
            <a:r>
              <a:rPr sz="1700" spc="40" dirty="0">
                <a:latin typeface="Arial"/>
                <a:cs typeface="Arial"/>
              </a:rPr>
              <a:t>(dua </a:t>
            </a:r>
            <a:r>
              <a:rPr sz="1700" spc="90" dirty="0">
                <a:latin typeface="Arial"/>
                <a:cs typeface="Arial"/>
              </a:rPr>
              <a:t>puluh </a:t>
            </a:r>
            <a:r>
              <a:rPr sz="1700" spc="55" dirty="0">
                <a:latin typeface="Arial"/>
                <a:cs typeface="Arial"/>
              </a:rPr>
              <a:t>empat) </a:t>
            </a:r>
            <a:r>
              <a:rPr sz="1700" spc="40" dirty="0">
                <a:latin typeface="Arial"/>
                <a:cs typeface="Arial"/>
              </a:rPr>
              <a:t>Satuan  </a:t>
            </a:r>
            <a:r>
              <a:rPr sz="1700" spc="60" dirty="0">
                <a:latin typeface="Arial"/>
                <a:cs typeface="Arial"/>
              </a:rPr>
              <a:t>Kredit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spc="35" dirty="0" err="1">
                <a:latin typeface="Arial"/>
                <a:cs typeface="Arial"/>
              </a:rPr>
              <a:t>Semester;</a:t>
            </a:r>
            <a:r>
              <a:rPr sz="1700" spc="75" dirty="0" err="1">
                <a:latin typeface="Arial"/>
                <a:cs typeface="Arial"/>
              </a:rPr>
              <a:t>paling</a:t>
            </a:r>
            <a:r>
              <a:rPr sz="1700" spc="75" dirty="0">
                <a:latin typeface="Arial"/>
                <a:cs typeface="Arial"/>
              </a:rPr>
              <a:t> </a:t>
            </a:r>
            <a:r>
              <a:rPr sz="1700" spc="65" dirty="0">
                <a:latin typeface="Arial"/>
                <a:cs typeface="Arial"/>
              </a:rPr>
              <a:t>lama </a:t>
            </a:r>
            <a:r>
              <a:rPr sz="1700" dirty="0">
                <a:latin typeface="Arial"/>
                <a:cs typeface="Arial"/>
              </a:rPr>
              <a:t>4 </a:t>
            </a:r>
            <a:r>
              <a:rPr sz="1700" spc="45" dirty="0">
                <a:latin typeface="Arial"/>
                <a:cs typeface="Arial"/>
              </a:rPr>
              <a:t>(empat) </a:t>
            </a:r>
            <a:r>
              <a:rPr sz="1700" spc="70" dirty="0">
                <a:latin typeface="Arial"/>
                <a:cs typeface="Arial"/>
              </a:rPr>
              <a:t>tahun </a:t>
            </a:r>
            <a:r>
              <a:rPr sz="1700" spc="40" dirty="0">
                <a:latin typeface="Arial"/>
                <a:cs typeface="Arial"/>
              </a:rPr>
              <a:t>akademik </a:t>
            </a:r>
            <a:r>
              <a:rPr sz="1700" spc="70" dirty="0">
                <a:latin typeface="Arial"/>
                <a:cs typeface="Arial"/>
              </a:rPr>
              <a:t>untuk </a:t>
            </a:r>
            <a:r>
              <a:rPr sz="1700" spc="90" dirty="0">
                <a:latin typeface="Arial"/>
                <a:cs typeface="Arial"/>
              </a:rPr>
              <a:t>program </a:t>
            </a:r>
            <a:r>
              <a:rPr sz="1700" spc="60" dirty="0">
                <a:latin typeface="Arial"/>
                <a:cs typeface="Arial"/>
              </a:rPr>
              <a:t>magister, </a:t>
            </a:r>
            <a:r>
              <a:rPr sz="1700" spc="90" dirty="0">
                <a:latin typeface="Arial"/>
                <a:cs typeface="Arial"/>
              </a:rPr>
              <a:t>program  </a:t>
            </a:r>
            <a:r>
              <a:rPr sz="1700" spc="65" dirty="0">
                <a:latin typeface="Arial"/>
                <a:cs typeface="Arial"/>
              </a:rPr>
              <a:t>magister </a:t>
            </a:r>
            <a:r>
              <a:rPr sz="1700" spc="40" dirty="0">
                <a:latin typeface="Arial"/>
                <a:cs typeface="Arial"/>
              </a:rPr>
              <a:t>terapan, </a:t>
            </a:r>
            <a:r>
              <a:rPr sz="1700" spc="35" dirty="0">
                <a:latin typeface="Arial"/>
                <a:cs typeface="Arial"/>
              </a:rPr>
              <a:t>atau </a:t>
            </a:r>
            <a:r>
              <a:rPr sz="1700" spc="90" dirty="0">
                <a:latin typeface="Arial"/>
                <a:cs typeface="Arial"/>
              </a:rPr>
              <a:t>program </a:t>
            </a:r>
            <a:r>
              <a:rPr sz="1700" spc="40" dirty="0">
                <a:latin typeface="Arial"/>
                <a:cs typeface="Arial"/>
              </a:rPr>
              <a:t>spesialis, </a:t>
            </a:r>
            <a:r>
              <a:rPr sz="1700" spc="35" dirty="0">
                <a:latin typeface="Arial"/>
                <a:cs typeface="Arial"/>
              </a:rPr>
              <a:t>setelah </a:t>
            </a:r>
            <a:r>
              <a:rPr sz="1700" spc="45" dirty="0">
                <a:latin typeface="Arial"/>
                <a:cs typeface="Arial"/>
              </a:rPr>
              <a:t>menyelesaikan </a:t>
            </a:r>
            <a:r>
              <a:rPr sz="1700" spc="90" dirty="0">
                <a:latin typeface="Arial"/>
                <a:cs typeface="Arial"/>
              </a:rPr>
              <a:t>program  </a:t>
            </a:r>
            <a:r>
              <a:rPr sz="1700" spc="30" dirty="0">
                <a:latin typeface="Arial"/>
                <a:cs typeface="Arial"/>
              </a:rPr>
              <a:t>sarjana, </a:t>
            </a:r>
            <a:r>
              <a:rPr sz="1700" spc="35" dirty="0">
                <a:latin typeface="Arial"/>
                <a:cs typeface="Arial"/>
              </a:rPr>
              <a:t>atau </a:t>
            </a:r>
            <a:r>
              <a:rPr sz="1700" spc="95" dirty="0">
                <a:latin typeface="Arial"/>
                <a:cs typeface="Arial"/>
              </a:rPr>
              <a:t>diploma </a:t>
            </a:r>
            <a:r>
              <a:rPr sz="1700" spc="45" dirty="0">
                <a:latin typeface="Arial"/>
                <a:cs typeface="Arial"/>
              </a:rPr>
              <a:t>empat/sarjana </a:t>
            </a:r>
            <a:r>
              <a:rPr sz="1700" spc="40" dirty="0">
                <a:latin typeface="Arial"/>
                <a:cs typeface="Arial"/>
              </a:rPr>
              <a:t>terapan, </a:t>
            </a:r>
            <a:r>
              <a:rPr sz="1700" spc="60" dirty="0">
                <a:latin typeface="Arial"/>
                <a:cs typeface="Arial"/>
              </a:rPr>
              <a:t>dengan </a:t>
            </a:r>
            <a:r>
              <a:rPr sz="1700" spc="50" dirty="0">
                <a:latin typeface="Arial"/>
                <a:cs typeface="Arial"/>
              </a:rPr>
              <a:t>beban belajar</a:t>
            </a:r>
            <a:r>
              <a:rPr sz="1700" spc="-195" dirty="0">
                <a:latin typeface="Arial"/>
                <a:cs typeface="Arial"/>
              </a:rPr>
              <a:t> </a:t>
            </a:r>
            <a:r>
              <a:rPr sz="1700" spc="65" dirty="0">
                <a:latin typeface="Arial"/>
                <a:cs typeface="Arial"/>
              </a:rPr>
              <a:t>mahasiswa  </a:t>
            </a:r>
            <a:r>
              <a:rPr sz="1700" spc="75" dirty="0">
                <a:latin typeface="Arial"/>
                <a:cs typeface="Arial"/>
              </a:rPr>
              <a:t>paling </a:t>
            </a:r>
            <a:r>
              <a:rPr sz="1700" spc="55" dirty="0">
                <a:latin typeface="Arial"/>
                <a:cs typeface="Arial"/>
              </a:rPr>
              <a:t>sedikit </a:t>
            </a:r>
            <a:r>
              <a:rPr sz="1700" spc="-5" dirty="0">
                <a:latin typeface="Arial"/>
                <a:cs typeface="Arial"/>
              </a:rPr>
              <a:t>36 </a:t>
            </a:r>
            <a:r>
              <a:rPr sz="1700" spc="50" dirty="0">
                <a:latin typeface="Arial"/>
                <a:cs typeface="Arial"/>
              </a:rPr>
              <a:t>(tiga </a:t>
            </a:r>
            <a:r>
              <a:rPr sz="1700" spc="90" dirty="0">
                <a:latin typeface="Arial"/>
                <a:cs typeface="Arial"/>
              </a:rPr>
              <a:t>puluh </a:t>
            </a:r>
            <a:r>
              <a:rPr sz="1700" spc="50" dirty="0">
                <a:latin typeface="Arial"/>
                <a:cs typeface="Arial"/>
              </a:rPr>
              <a:t>enam) </a:t>
            </a:r>
            <a:r>
              <a:rPr sz="1700" spc="40" dirty="0">
                <a:latin typeface="Arial"/>
                <a:cs typeface="Arial"/>
              </a:rPr>
              <a:t>Satuan </a:t>
            </a:r>
            <a:r>
              <a:rPr sz="1700" spc="60" dirty="0">
                <a:latin typeface="Arial"/>
                <a:cs typeface="Arial"/>
              </a:rPr>
              <a:t>Kredit</a:t>
            </a:r>
            <a:r>
              <a:rPr sz="1700" spc="-330" dirty="0">
                <a:latin typeface="Arial"/>
                <a:cs typeface="Arial"/>
              </a:rPr>
              <a:t> </a:t>
            </a:r>
            <a:r>
              <a:rPr sz="1700" spc="35" dirty="0">
                <a:latin typeface="Arial"/>
                <a:cs typeface="Arial"/>
              </a:rPr>
              <a:t>Semester;</a:t>
            </a:r>
            <a:endParaRPr lang="en-ID" sz="1700" dirty="0">
              <a:latin typeface="Arial"/>
              <a:cs typeface="Arial"/>
            </a:endParaRPr>
          </a:p>
          <a:p>
            <a:pPr marL="2184400" marR="5080" lvl="1" indent="-342900">
              <a:lnSpc>
                <a:spcPct val="80000"/>
              </a:lnSpc>
              <a:spcBef>
                <a:spcPts val="550"/>
              </a:spcBef>
              <a:buFont typeface="+mj-lt"/>
              <a:buAutoNum type="arabicPeriod"/>
              <a:tabLst>
                <a:tab pos="2070100" algn="l"/>
                <a:tab pos="2070735" algn="l"/>
              </a:tabLst>
            </a:pPr>
            <a:r>
              <a:rPr lang="en-ID" sz="1700" spc="75" dirty="0">
                <a:latin typeface="Arial"/>
                <a:cs typeface="Arial"/>
              </a:rPr>
              <a:t>P</a:t>
            </a:r>
            <a:r>
              <a:rPr sz="1700" spc="75" dirty="0" err="1">
                <a:latin typeface="Arial"/>
                <a:cs typeface="Arial"/>
              </a:rPr>
              <a:t>aling</a:t>
            </a:r>
            <a:r>
              <a:rPr sz="1700" spc="75" dirty="0">
                <a:latin typeface="Arial"/>
                <a:cs typeface="Arial"/>
              </a:rPr>
              <a:t> </a:t>
            </a:r>
            <a:r>
              <a:rPr sz="1700" spc="65" dirty="0">
                <a:latin typeface="Arial"/>
                <a:cs typeface="Arial"/>
              </a:rPr>
              <a:t>lama </a:t>
            </a:r>
            <a:r>
              <a:rPr sz="1700" dirty="0">
                <a:latin typeface="Arial"/>
                <a:cs typeface="Arial"/>
              </a:rPr>
              <a:t>7 </a:t>
            </a:r>
            <a:r>
              <a:rPr sz="1700" spc="65" dirty="0">
                <a:latin typeface="Arial"/>
                <a:cs typeface="Arial"/>
              </a:rPr>
              <a:t>(tujuh) </a:t>
            </a:r>
            <a:r>
              <a:rPr sz="1700" spc="70" dirty="0">
                <a:latin typeface="Arial"/>
                <a:cs typeface="Arial"/>
              </a:rPr>
              <a:t>tahun </a:t>
            </a:r>
            <a:r>
              <a:rPr sz="1700" spc="40" dirty="0">
                <a:latin typeface="Arial"/>
                <a:cs typeface="Arial"/>
              </a:rPr>
              <a:t>akademik </a:t>
            </a:r>
            <a:r>
              <a:rPr sz="1700" spc="75" dirty="0">
                <a:latin typeface="Arial"/>
                <a:cs typeface="Arial"/>
              </a:rPr>
              <a:t>untuk </a:t>
            </a:r>
            <a:r>
              <a:rPr sz="1700" spc="90" dirty="0">
                <a:latin typeface="Arial"/>
                <a:cs typeface="Arial"/>
              </a:rPr>
              <a:t>program </a:t>
            </a:r>
            <a:r>
              <a:rPr sz="1700" spc="65" dirty="0">
                <a:latin typeface="Arial"/>
                <a:cs typeface="Arial"/>
              </a:rPr>
              <a:t>doktor, </a:t>
            </a:r>
            <a:r>
              <a:rPr sz="1700" spc="90" dirty="0">
                <a:latin typeface="Arial"/>
                <a:cs typeface="Arial"/>
              </a:rPr>
              <a:t>program </a:t>
            </a:r>
            <a:r>
              <a:rPr sz="1700" spc="75" dirty="0">
                <a:latin typeface="Arial"/>
                <a:cs typeface="Arial"/>
              </a:rPr>
              <a:t>doktor  </a:t>
            </a:r>
            <a:r>
              <a:rPr sz="1700" spc="40" dirty="0">
                <a:latin typeface="Arial"/>
                <a:cs typeface="Arial"/>
              </a:rPr>
              <a:t>terapan, </a:t>
            </a:r>
            <a:r>
              <a:rPr sz="1700" spc="35" dirty="0">
                <a:latin typeface="Arial"/>
                <a:cs typeface="Arial"/>
              </a:rPr>
              <a:t>atau </a:t>
            </a:r>
            <a:r>
              <a:rPr sz="1700" spc="90" dirty="0">
                <a:latin typeface="Arial"/>
                <a:cs typeface="Arial"/>
              </a:rPr>
              <a:t>program </a:t>
            </a:r>
            <a:r>
              <a:rPr sz="1700" spc="45" dirty="0">
                <a:latin typeface="Arial"/>
                <a:cs typeface="Arial"/>
              </a:rPr>
              <a:t>subspesialis, </a:t>
            </a:r>
            <a:r>
              <a:rPr sz="1700" spc="35" dirty="0">
                <a:latin typeface="Arial"/>
                <a:cs typeface="Arial"/>
              </a:rPr>
              <a:t>setelah </a:t>
            </a:r>
            <a:r>
              <a:rPr sz="1700" spc="45" dirty="0">
                <a:latin typeface="Arial"/>
                <a:cs typeface="Arial"/>
              </a:rPr>
              <a:t>menyelesaikan </a:t>
            </a:r>
            <a:r>
              <a:rPr sz="1700" spc="90" dirty="0">
                <a:latin typeface="Arial"/>
                <a:cs typeface="Arial"/>
              </a:rPr>
              <a:t>program</a:t>
            </a:r>
            <a:r>
              <a:rPr sz="1700" spc="-125" dirty="0">
                <a:latin typeface="Arial"/>
                <a:cs typeface="Arial"/>
              </a:rPr>
              <a:t> </a:t>
            </a:r>
            <a:r>
              <a:rPr sz="1700" spc="55" dirty="0">
                <a:latin typeface="Arial"/>
                <a:cs typeface="Arial"/>
              </a:rPr>
              <a:t>magister,  </a:t>
            </a:r>
            <a:r>
              <a:rPr sz="1700" spc="90" dirty="0">
                <a:latin typeface="Arial"/>
                <a:cs typeface="Arial"/>
              </a:rPr>
              <a:t>program </a:t>
            </a:r>
            <a:r>
              <a:rPr sz="1700" spc="65" dirty="0">
                <a:latin typeface="Arial"/>
                <a:cs typeface="Arial"/>
              </a:rPr>
              <a:t>magister </a:t>
            </a:r>
            <a:r>
              <a:rPr sz="1700" spc="40" dirty="0">
                <a:latin typeface="Arial"/>
                <a:cs typeface="Arial"/>
              </a:rPr>
              <a:t>terapan, </a:t>
            </a:r>
            <a:r>
              <a:rPr sz="1700" spc="35" dirty="0">
                <a:latin typeface="Arial"/>
                <a:cs typeface="Arial"/>
              </a:rPr>
              <a:t>atau </a:t>
            </a:r>
            <a:r>
              <a:rPr sz="1700" spc="90" dirty="0">
                <a:latin typeface="Arial"/>
                <a:cs typeface="Arial"/>
              </a:rPr>
              <a:t>program </a:t>
            </a:r>
            <a:r>
              <a:rPr sz="1700" spc="40" dirty="0">
                <a:latin typeface="Arial"/>
                <a:cs typeface="Arial"/>
              </a:rPr>
              <a:t>spesialis, </a:t>
            </a:r>
            <a:r>
              <a:rPr sz="1700" spc="60" dirty="0">
                <a:latin typeface="Arial"/>
                <a:cs typeface="Arial"/>
              </a:rPr>
              <a:t>dengan </a:t>
            </a:r>
            <a:r>
              <a:rPr sz="1700" spc="50" dirty="0">
                <a:latin typeface="Arial"/>
                <a:cs typeface="Arial"/>
              </a:rPr>
              <a:t>beban belajar  </a:t>
            </a:r>
            <a:r>
              <a:rPr sz="1700" spc="60" dirty="0">
                <a:latin typeface="Arial"/>
                <a:cs typeface="Arial"/>
              </a:rPr>
              <a:t>mahasiswa </a:t>
            </a:r>
            <a:r>
              <a:rPr sz="1700" spc="75" dirty="0">
                <a:latin typeface="Arial"/>
                <a:cs typeface="Arial"/>
              </a:rPr>
              <a:t>paling </a:t>
            </a:r>
            <a:r>
              <a:rPr sz="1700" spc="55" dirty="0">
                <a:latin typeface="Arial"/>
                <a:cs typeface="Arial"/>
              </a:rPr>
              <a:t>sedikit </a:t>
            </a:r>
            <a:r>
              <a:rPr sz="1700" spc="-5" dirty="0">
                <a:latin typeface="Arial"/>
                <a:cs typeface="Arial"/>
              </a:rPr>
              <a:t>42 </a:t>
            </a:r>
            <a:r>
              <a:rPr sz="1700" spc="55" dirty="0">
                <a:latin typeface="Arial"/>
                <a:cs typeface="Arial"/>
              </a:rPr>
              <a:t>(empat </a:t>
            </a:r>
            <a:r>
              <a:rPr sz="1700" spc="90" dirty="0">
                <a:latin typeface="Arial"/>
                <a:cs typeface="Arial"/>
              </a:rPr>
              <a:t>puluh</a:t>
            </a:r>
            <a:r>
              <a:rPr sz="1700" spc="-320" dirty="0">
                <a:latin typeface="Arial"/>
                <a:cs typeface="Arial"/>
              </a:rPr>
              <a:t> </a:t>
            </a:r>
            <a:r>
              <a:rPr sz="1700" spc="40" dirty="0">
                <a:latin typeface="Arial"/>
                <a:cs typeface="Arial"/>
              </a:rPr>
              <a:t>dua) Satuan </a:t>
            </a:r>
            <a:r>
              <a:rPr sz="1700" spc="60" dirty="0">
                <a:latin typeface="Arial"/>
                <a:cs typeface="Arial"/>
              </a:rPr>
              <a:t>Kredit </a:t>
            </a:r>
            <a:r>
              <a:rPr sz="1700" spc="35" dirty="0">
                <a:latin typeface="Arial"/>
                <a:cs typeface="Arial"/>
              </a:rPr>
              <a:t>Semester.</a:t>
            </a:r>
            <a:endParaRPr sz="17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C17B96-44E1-4D27-8275-49488FA5EBD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BE274086-DBC4-4534-ADD1-A99867C702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F3672F-4ECD-442D-A450-8D0D8AE9AB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48</TotalTime>
  <Words>672</Words>
  <Application>Microsoft Office PowerPoint</Application>
  <PresentationFormat>Widescreen</PresentationFormat>
  <Paragraphs>62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Gill Sans MT</vt:lpstr>
      <vt:lpstr>Gallery</vt:lpstr>
      <vt:lpstr>Kurikulum kampus merdeka</vt:lpstr>
      <vt:lpstr>PowerPoint Presentation</vt:lpstr>
      <vt:lpstr>4 KEBIJAKAN KAMPUS MERDEKA</vt:lpstr>
      <vt:lpstr>Garis BESAR KAMPUS MERDEKA</vt:lpstr>
      <vt:lpstr>PowerPoint Presentation</vt:lpstr>
      <vt:lpstr>CONTOH PROSES BELAJAR “KAMPUS MERDEKA</vt:lpstr>
      <vt:lpstr>PowerPoint Presentation</vt:lpstr>
      <vt:lpstr>PowerPoint Presentation</vt:lpstr>
      <vt:lpstr>Aturan Tambahan Pedoman versi 2020Masa studi untuk setiap jenjang program:</vt:lpstr>
      <vt:lpstr>Aturan mata kuliah penciri nasional  dan universitas</vt:lpstr>
      <vt:lpstr>Pedoman 2020: Mata kuliah penciri nasional dan UIN Sunan Kalijaga  adalah:</vt:lpstr>
      <vt:lpstr>Komposisi Mata Kuliah Prodi      S1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Kurikulum kampus merdeka</dc:title>
  <dc:creator>USER</dc:creator>
  <cp:lastModifiedBy>USER</cp:lastModifiedBy>
  <cp:revision>10</cp:revision>
  <dcterms:created xsi:type="dcterms:W3CDTF">2020-07-22T09:32:37Z</dcterms:created>
  <dcterms:modified xsi:type="dcterms:W3CDTF">2020-07-22T10:21:20Z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